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347" r:id="rId3"/>
    <p:sldId id="351" r:id="rId4"/>
    <p:sldId id="352" r:id="rId5"/>
    <p:sldId id="372" r:id="rId6"/>
    <p:sldId id="371" r:id="rId7"/>
    <p:sldId id="321" r:id="rId8"/>
    <p:sldId id="333" r:id="rId9"/>
    <p:sldId id="334" r:id="rId10"/>
    <p:sldId id="354" r:id="rId11"/>
    <p:sldId id="355" r:id="rId12"/>
    <p:sldId id="356" r:id="rId13"/>
    <p:sldId id="357" r:id="rId14"/>
    <p:sldId id="358" r:id="rId15"/>
    <p:sldId id="320" r:id="rId16"/>
    <p:sldId id="359" r:id="rId17"/>
    <p:sldId id="368" r:id="rId18"/>
    <p:sldId id="362" r:id="rId19"/>
    <p:sldId id="365" r:id="rId20"/>
    <p:sldId id="369" r:id="rId21"/>
    <p:sldId id="337" r:id="rId22"/>
    <p:sldId id="319" r:id="rId23"/>
    <p:sldId id="282" r:id="rId24"/>
    <p:sldId id="283" r:id="rId25"/>
    <p:sldId id="361" r:id="rId26"/>
    <p:sldId id="367" r:id="rId27"/>
    <p:sldId id="37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39" autoAdjust="0"/>
    <p:restoredTop sz="95833" autoAdjust="0"/>
  </p:normalViewPr>
  <p:slideViewPr>
    <p:cSldViewPr>
      <p:cViewPr>
        <p:scale>
          <a:sx n="96" d="100"/>
          <a:sy n="96" d="100"/>
        </p:scale>
        <p:origin x="1688" y="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44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10/4/16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64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10/4/16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4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s://www.ctohe.org/SFA/pdfs/MTIPForm.pdf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Minority junior or senior enrolled in a CT teacher preparation program. Grants up to $5,000 a year for 2 years; loan reimbursement of $2,500 a year for up to 4 years of teaching in a CT public school. Nominations due October 15. Contact education deans at CT colleges listed 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application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6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Community Foundation of NW 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5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out how to track scholarships.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1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UConn branches are less expensive.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91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Zero</a:t>
            </a:r>
            <a:r>
              <a:rPr lang="en-US" baseline="0" dirty="0" smtClean="0"/>
              <a:t> income. Family of 3. Top rank &amp; max SAT scores.  Tuition &amp; fees $43,940. Room &amp; board $15,170. Gap is $8,355 if R&amp;B are removed. 30 miles from HCC.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39% of applicants admitted.  Test optional.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704472"/>
            <a:ext cx="8686800" cy="860425"/>
          </a:xfrm>
        </p:spPr>
        <p:txBody>
          <a:bodyPr anchor="b" anchorCtr="0"/>
          <a:lstStyle>
            <a:lvl1pPr algn="ctr">
              <a:defRPr sz="4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86400"/>
            <a:ext cx="86868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0" y="65690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20000"/>
                    <a:lumOff val="8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advClick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Click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1752600"/>
            <a:ext cx="4180938" cy="3826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00200" y="974400"/>
            <a:ext cx="7086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advClick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  <a:ln w="190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Click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33B-C1DF-314C-9A70-8047FC652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990600"/>
            <a:ext cx="7391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21564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197600" y="914400"/>
            <a:ext cx="7870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44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3172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409956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98348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86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advClick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Click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3800" y="974400"/>
            <a:ext cx="7565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1"/>
            <a:ext cx="4038600" cy="4525964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Click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2362200" cy="1524000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752601"/>
            <a:ext cx="54102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62000" y="3611999"/>
            <a:ext cx="2362200" cy="1524000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276600" y="3612000"/>
            <a:ext cx="54102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47800" y="974400"/>
            <a:ext cx="73368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advClick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72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9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1722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50000" y="974400"/>
            <a:ext cx="7413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advClick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4038600" cy="304801"/>
          </a:xfrm>
          <a:solidFill>
            <a:schemeClr val="accent2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1"/>
            <a:ext cx="4038600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839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799012" y="1752602"/>
            <a:ext cx="4040188" cy="304801"/>
          </a:xfrm>
          <a:solidFill>
            <a:schemeClr val="accent2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advClick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advClick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00" y="1066801"/>
            <a:ext cx="76272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0" y="65690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3" r:id="rId13"/>
  </p:sldLayoutIdLst>
  <p:transition advClick="0">
    <p:random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fafsa.gov/" TargetMode="Externa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gi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ecmcfoundation.or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8763000" cy="3810000"/>
          </a:xfrm>
        </p:spPr>
        <p:txBody>
          <a:bodyPr/>
          <a:lstStyle/>
          <a:p>
            <a:r>
              <a:rPr lang="en-US" sz="6000" dirty="0">
                <a:solidFill>
                  <a:srgbClr val="008000"/>
                </a:solidFill>
                <a:effectLst>
                  <a:glow rad="101600">
                    <a:schemeClr val="accent2">
                      <a:alpha val="75000"/>
                    </a:schemeClr>
                  </a:glow>
                </a:effectLst>
              </a:rPr>
              <a:t>Paying for </a:t>
            </a:r>
            <a:r>
              <a:rPr lang="en-US" sz="6000" dirty="0" smtClean="0">
                <a:solidFill>
                  <a:srgbClr val="008000"/>
                </a:solidFill>
                <a:effectLst>
                  <a:glow rad="101600">
                    <a:schemeClr val="accent2">
                      <a:alpha val="75000"/>
                    </a:schemeClr>
                  </a:glow>
                </a:effectLst>
              </a:rPr>
              <a:t>College:</a:t>
            </a:r>
            <a:br>
              <a:rPr lang="en-US" sz="6000" dirty="0" smtClean="0">
                <a:solidFill>
                  <a:srgbClr val="008000"/>
                </a:solidFill>
                <a:effectLst>
                  <a:glow rad="101600">
                    <a:schemeClr val="accent2">
                      <a:alpha val="75000"/>
                    </a:schemeClr>
                  </a:glow>
                </a:effectLst>
              </a:rPr>
            </a:br>
            <a:r>
              <a:rPr lang="en-US" sz="6000" dirty="0" smtClean="0">
                <a:solidFill>
                  <a:srgbClr val="008000"/>
                </a:solidFill>
                <a:effectLst>
                  <a:glow rad="101600">
                    <a:schemeClr val="accent2">
                      <a:alpha val="75000"/>
                    </a:schemeClr>
                  </a:glow>
                </a:effectLst>
              </a:rPr>
              <a:t/>
            </a:r>
            <a:br>
              <a:rPr lang="en-US" sz="6000" dirty="0" smtClean="0">
                <a:solidFill>
                  <a:srgbClr val="008000"/>
                </a:solidFill>
                <a:effectLst>
                  <a:glow rad="101600">
                    <a:schemeClr val="accent2">
                      <a:alpha val="75000"/>
                    </a:schemeClr>
                  </a:glow>
                </a:effectLst>
              </a:rPr>
            </a:br>
            <a:r>
              <a:rPr lang="en-US" sz="4800" dirty="0" smtClean="0">
                <a:solidFill>
                  <a:srgbClr val="008000"/>
                </a:solidFill>
                <a:effectLst>
                  <a:glow rad="101600">
                    <a:schemeClr val="accent2">
                      <a:alpha val="75000"/>
                    </a:schemeClr>
                  </a:glow>
                </a:effectLst>
              </a:rPr>
              <a:t>Financial Aid Basics </a:t>
            </a:r>
            <a:br>
              <a:rPr lang="en-US" sz="4800" dirty="0" smtClean="0">
                <a:solidFill>
                  <a:srgbClr val="008000"/>
                </a:solidFill>
                <a:effectLst>
                  <a:glow rad="101600">
                    <a:schemeClr val="accent2">
                      <a:alpha val="75000"/>
                    </a:schemeClr>
                  </a:glow>
                </a:effectLst>
              </a:rPr>
            </a:br>
            <a:r>
              <a:rPr lang="en-US" sz="4800" dirty="0" smtClean="0">
                <a:solidFill>
                  <a:srgbClr val="008000"/>
                </a:solidFill>
                <a:effectLst>
                  <a:glow rad="101600">
                    <a:schemeClr val="accent2">
                      <a:alpha val="75000"/>
                    </a:schemeClr>
                  </a:glow>
                </a:effectLst>
              </a:rPr>
              <a:t>for Parents &amp; Students</a:t>
            </a:r>
            <a:endParaRPr lang="en-US" sz="4800" dirty="0">
              <a:solidFill>
                <a:srgbClr val="008000"/>
              </a:solidFill>
              <a:effectLst>
                <a:glow rad="101600">
                  <a:schemeClr val="accent2">
                    <a:alpha val="75000"/>
                  </a:schemeClr>
                </a:glo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876800"/>
            <a:ext cx="6400800" cy="1371600"/>
          </a:xfrm>
        </p:spPr>
        <p:txBody>
          <a:bodyPr/>
          <a:lstStyle/>
          <a:p>
            <a:r>
              <a:rPr lang="en-US" b="1" dirty="0" smtClean="0"/>
              <a:t>Holly Franquet</a:t>
            </a:r>
          </a:p>
          <a:p>
            <a:r>
              <a:rPr lang="en-US" b="1" dirty="0"/>
              <a:t>The College </a:t>
            </a:r>
            <a:r>
              <a:rPr lang="en-US" b="1" dirty="0" smtClean="0"/>
              <a:t>Place-CT</a:t>
            </a:r>
          </a:p>
          <a:p>
            <a:r>
              <a:rPr lang="en-US" b="1" dirty="0" smtClean="0"/>
              <a:t>ECMC</a:t>
            </a:r>
            <a:endParaRPr lang="en-US" b="1" dirty="0"/>
          </a:p>
        </p:txBody>
      </p:sp>
    </p:spTree>
  </p:cSld>
  <p:clrMapOvr>
    <a:masterClrMapping/>
  </p:clrMapOvr>
  <p:transition advClick="0" advTm="426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800" y="304801"/>
            <a:ext cx="7627200" cy="60959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Sample Scholarships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534400" cy="5410200"/>
          </a:xfrm>
        </p:spPr>
        <p:txBody>
          <a:bodyPr/>
          <a:lstStyle/>
          <a:p>
            <a:pPr>
              <a:buClrTx/>
              <a:buFont typeface="Wingdings" charset="2"/>
              <a:buChar char="ü"/>
            </a:pPr>
            <a:r>
              <a:rPr lang="en-US" sz="2800" b="1" dirty="0" smtClean="0"/>
              <a:t>Fairfield County Community Foundation: </a:t>
            </a:r>
            <a:r>
              <a:rPr lang="en-US" sz="2800" dirty="0" smtClean="0"/>
              <a:t>Minimum 2.7 GPA for most awards. $500-$5,000. Due Mar. 2017.</a:t>
            </a:r>
          </a:p>
          <a:p>
            <a:pPr>
              <a:buClrTx/>
              <a:buFont typeface="Wingdings" charset="2"/>
              <a:buChar char="ü"/>
            </a:pPr>
            <a:r>
              <a:rPr lang="en-US" sz="2800" b="1" dirty="0" smtClean="0"/>
              <a:t>Elks National Foundation:  </a:t>
            </a:r>
            <a:r>
              <a:rPr lang="en-US" sz="2800" dirty="0" smtClean="0"/>
              <a:t>500 awards--$1,000 - $12,500/</a:t>
            </a:r>
            <a:r>
              <a:rPr lang="en-US" sz="2800" dirty="0" err="1" smtClean="0"/>
              <a:t>yr</a:t>
            </a:r>
            <a:r>
              <a:rPr lang="en-US" sz="2800" dirty="0" smtClean="0"/>
              <a:t> for 4 years. </a:t>
            </a:r>
            <a:r>
              <a:rPr lang="en-US" sz="2800" dirty="0"/>
              <a:t>D</a:t>
            </a:r>
            <a:r>
              <a:rPr lang="en-US" sz="2800" dirty="0" smtClean="0"/>
              <a:t>ue Nov. 30.</a:t>
            </a:r>
          </a:p>
          <a:p>
            <a:pPr>
              <a:buClrTx/>
              <a:buFont typeface="Wingdings" charset="2"/>
              <a:buChar char="ü"/>
            </a:pPr>
            <a:r>
              <a:rPr lang="en-US" sz="2800" b="1" dirty="0" smtClean="0"/>
              <a:t>American Fire Sprinkler Association:</a:t>
            </a:r>
            <a:r>
              <a:rPr lang="en-US" sz="2800" dirty="0"/>
              <a:t> </a:t>
            </a:r>
            <a:r>
              <a:rPr lang="en-US" sz="2800" dirty="0" smtClean="0"/>
              <a:t>10 awards of $2,000. Due Apr. 7.  </a:t>
            </a:r>
          </a:p>
          <a:p>
            <a:pPr>
              <a:buClrTx/>
              <a:buFont typeface="Wingdings" charset="2"/>
              <a:buChar char="ü"/>
            </a:pPr>
            <a:r>
              <a:rPr lang="en-US" sz="2800" b="1" dirty="0" smtClean="0"/>
              <a:t>Big Y</a:t>
            </a:r>
            <a:r>
              <a:rPr lang="en-US" sz="2800" dirty="0" smtClean="0"/>
              <a:t>: About 160 CT winners/yr. Due Feb. 1.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257800"/>
            <a:ext cx="2059131" cy="1473200"/>
          </a:xfrm>
          <a:prstGeom prst="rect">
            <a:avLst/>
          </a:prstGeom>
        </p:spPr>
      </p:pic>
      <p:pic>
        <p:nvPicPr>
          <p:cNvPr id="6" name="Picture 5" descr="https://encrypted-tbn3.gstatic.com/images?q=tbn:ANd9GcRxl6AwmPAp7BzfGBbxzudXiA9pekbZY2vqfief6PO2Qz7l-BRz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257800"/>
            <a:ext cx="2589530" cy="1499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1433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008000"/>
                </a:solidFill>
              </a:rPr>
              <a:t>Finding Scholarships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305800" cy="5410201"/>
          </a:xfrm>
        </p:spPr>
        <p:txBody>
          <a:bodyPr>
            <a:normAutofit/>
          </a:bodyPr>
          <a:lstStyle/>
          <a:p>
            <a:pPr marL="742950" indent="-7429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Start locally.</a:t>
            </a:r>
          </a:p>
          <a:p>
            <a:pPr marL="742950" indent="-7429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Use a search engine:</a:t>
            </a:r>
          </a:p>
          <a:p>
            <a:pPr marL="457200" lvl="1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</a:rPr>
              <a:t>f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</a:rPr>
              <a:t>astweb.com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</a:rPr>
              <a:t> /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</a:rPr>
              <a:t>c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</a:rPr>
              <a:t>ollegeboard.org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</a:rPr>
              <a:t> /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</a:rPr>
              <a:t>scholarships.com</a:t>
            </a:r>
            <a:endParaRPr lang="en-US" sz="20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742950" indent="-7429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Try specific search terms online. </a:t>
            </a:r>
          </a:p>
          <a:p>
            <a:pPr marL="742950" indent="-7429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Use other helpful websites &amp; books.</a:t>
            </a:r>
          </a:p>
          <a:p>
            <a:pPr marL="742950" indent="-7429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Avoid scholarship scams!</a:t>
            </a:r>
          </a:p>
          <a:p>
            <a:pPr algn="ctr">
              <a:spcAft>
                <a:spcPts val="600"/>
              </a:spcAft>
              <a:buClr>
                <a:schemeClr val="tx1"/>
              </a:buCl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algn="ctr">
              <a:spcAft>
                <a:spcPts val="600"/>
              </a:spcAft>
              <a:buClr>
                <a:schemeClr val="tx1"/>
              </a:buClr>
              <a:buNone/>
            </a:pP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IMG_267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613" y="4829079"/>
            <a:ext cx="2762387" cy="2028921"/>
          </a:xfrm>
          <a:prstGeom prst="rect">
            <a:avLst/>
          </a:prstGeom>
        </p:spPr>
      </p:pic>
      <p:pic>
        <p:nvPicPr>
          <p:cNvPr id="7" name="Picture 6" descr="http://www.baschools.org/vimages/shared/vnews/stories/54cc0b2885777/1_scholarship-applicatio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3886200" cy="1929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1479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008000"/>
                </a:solidFill>
              </a:rPr>
              <a:t>3. Federal Work-Study</a:t>
            </a:r>
            <a:endParaRPr lang="en-US" sz="4000" b="1" dirty="0">
              <a:solidFill>
                <a:srgbClr val="008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1"/>
            <a:ext cx="8229600" cy="533400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b="1" i="1" dirty="0" smtClean="0">
                <a:solidFill>
                  <a:schemeClr val="tx2"/>
                </a:solidFill>
              </a:rPr>
              <a:t>Federal money given to colleges to employ students with financial need</a:t>
            </a:r>
          </a:p>
          <a:p>
            <a:pPr>
              <a:spcAft>
                <a:spcPts val="600"/>
              </a:spcAft>
              <a:buClrTx/>
              <a:buFont typeface="Wingdings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Students are paid every week or two.</a:t>
            </a:r>
          </a:p>
          <a:p>
            <a:pPr>
              <a:spcAft>
                <a:spcPts val="600"/>
              </a:spcAft>
              <a:buClrTx/>
              <a:buFont typeface="Wingdings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Earn up to the maximum awarded (average $1500 per year).</a:t>
            </a:r>
          </a:p>
          <a:p>
            <a:pPr>
              <a:spcAft>
                <a:spcPts val="600"/>
              </a:spcAft>
              <a:buClrTx/>
              <a:buFont typeface="Wingdings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Apply on the FAFSA:  </a:t>
            </a:r>
            <a:r>
              <a:rPr lang="en-US" sz="2800" dirty="0" smtClean="0">
                <a:solidFill>
                  <a:schemeClr val="tx2"/>
                </a:solidFill>
              </a:rPr>
              <a:t>“Are you interested in being considered for work-study?”</a:t>
            </a:r>
          </a:p>
          <a:p>
            <a:pPr marL="0" indent="0" algn="ctr">
              <a:spcAft>
                <a:spcPts val="600"/>
              </a:spcAft>
              <a:buClrTx/>
              <a:buNone/>
            </a:pPr>
            <a:r>
              <a:rPr lang="en-US" b="1" dirty="0" smtClean="0">
                <a:solidFill>
                  <a:srgbClr val="008000"/>
                </a:solidFill>
              </a:rPr>
              <a:t>Say YES to work-study!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4881947"/>
            <a:ext cx="1905000" cy="1969041"/>
          </a:xfrm>
          <a:prstGeom prst="rect">
            <a:avLst/>
          </a:prstGeom>
        </p:spPr>
      </p:pic>
    </p:spTree>
  </p:cSld>
  <p:clrMapOvr>
    <a:masterClrMapping/>
  </p:clrMapOvr>
  <p:transition advClick="0" advTm="7134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1"/>
            <a:ext cx="7627200" cy="45720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4000" b="1" dirty="0" smtClean="0">
                <a:solidFill>
                  <a:srgbClr val="008000"/>
                </a:solidFill>
              </a:rPr>
              <a:t>4. Loans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8305800" cy="5287965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spcAft>
                <a:spcPts val="1200"/>
              </a:spcAft>
              <a:buClrTx/>
              <a:buFont typeface="Wingdings" charset="2"/>
              <a:buChar char="ü"/>
            </a:pPr>
            <a:r>
              <a:rPr lang="en-US" b="1" dirty="0" smtClean="0"/>
              <a:t>Federal Direct Loans for students </a:t>
            </a:r>
          </a:p>
          <a:p>
            <a:pPr marL="911225" lvl="1" indent="-457200">
              <a:spcAft>
                <a:spcPts val="1200"/>
              </a:spcAft>
              <a:buClrTx/>
              <a:buFont typeface="Wingdings" charset="2"/>
              <a:buChar char="ü"/>
            </a:pPr>
            <a:r>
              <a:rPr lang="en-US" sz="2600" dirty="0" smtClean="0"/>
              <a:t>(</a:t>
            </a:r>
            <a:r>
              <a:rPr lang="en-US" sz="2600" dirty="0"/>
              <a:t>$5,500 @ </a:t>
            </a:r>
            <a:r>
              <a:rPr lang="en-US" sz="2600" dirty="0" smtClean="0"/>
              <a:t>3.76% </a:t>
            </a:r>
            <a:r>
              <a:rPr lang="en-US" sz="2600" dirty="0"/>
              <a:t>+ </a:t>
            </a:r>
            <a:r>
              <a:rPr lang="en-US" sz="2600" dirty="0" smtClean="0"/>
              <a:t>1.069% </a:t>
            </a:r>
            <a:r>
              <a:rPr lang="en-US" sz="2600" dirty="0"/>
              <a:t>fee)</a:t>
            </a:r>
            <a:endParaRPr lang="en-US" sz="2600" dirty="0" smtClean="0"/>
          </a:p>
          <a:p>
            <a:pPr marL="457200" indent="-457200">
              <a:spcAft>
                <a:spcPts val="1200"/>
              </a:spcAft>
              <a:buClrTx/>
              <a:buFont typeface="Wingdings" charset="2"/>
              <a:buChar char="ü"/>
            </a:pPr>
            <a:r>
              <a:rPr lang="en-US" b="1" dirty="0" smtClean="0"/>
              <a:t>Federal PLUS Loans for parents</a:t>
            </a:r>
          </a:p>
          <a:p>
            <a:pPr marL="911225" lvl="1" indent="-457200">
              <a:spcAft>
                <a:spcPts val="1200"/>
              </a:spcAft>
              <a:buClrTx/>
              <a:buFont typeface="Wingdings" charset="2"/>
              <a:buChar char="ü"/>
            </a:pPr>
            <a:r>
              <a:rPr lang="en-US" sz="2600" dirty="0"/>
              <a:t>(</a:t>
            </a:r>
            <a:r>
              <a:rPr lang="en-US" sz="2600" dirty="0" smtClean="0"/>
              <a:t>6.31% </a:t>
            </a:r>
            <a:r>
              <a:rPr lang="en-US" sz="2600" dirty="0"/>
              <a:t>+ </a:t>
            </a:r>
            <a:r>
              <a:rPr lang="en-US" sz="2600" dirty="0" smtClean="0"/>
              <a:t>4.276% </a:t>
            </a:r>
            <a:r>
              <a:rPr lang="en-US" sz="2600" dirty="0"/>
              <a:t>fee</a:t>
            </a:r>
            <a:r>
              <a:rPr lang="en-US" sz="2600" dirty="0" smtClean="0"/>
              <a:t>) </a:t>
            </a:r>
            <a:endParaRPr lang="en-US" sz="2600" dirty="0"/>
          </a:p>
          <a:p>
            <a:pPr marL="457200" indent="-457200">
              <a:spcAft>
                <a:spcPts val="1200"/>
              </a:spcAft>
              <a:buClrTx/>
              <a:buFont typeface="Wingdings" charset="2"/>
              <a:buChar char="ü"/>
            </a:pPr>
            <a:r>
              <a:rPr lang="en-US" b="1" dirty="0" smtClean="0"/>
              <a:t>State of CT loans (</a:t>
            </a:r>
            <a:r>
              <a:rPr lang="en-US" b="1" dirty="0" err="1" smtClean="0"/>
              <a:t>CHESLA.org</a:t>
            </a:r>
            <a:r>
              <a:rPr lang="en-US" b="1" dirty="0" smtClean="0"/>
              <a:t>) </a:t>
            </a:r>
            <a:r>
              <a:rPr lang="en-US" sz="2600" dirty="0" smtClean="0"/>
              <a:t>(5.33-5.45% APR)</a:t>
            </a:r>
            <a:endParaRPr lang="en-US" sz="2600" dirty="0"/>
          </a:p>
          <a:p>
            <a:pPr marL="457200" indent="-457200">
              <a:spcAft>
                <a:spcPts val="1200"/>
              </a:spcAft>
              <a:buClrTx/>
              <a:buFont typeface="Wingdings" charset="2"/>
              <a:buChar char="ü"/>
            </a:pPr>
            <a:r>
              <a:rPr lang="en-US" b="1" dirty="0"/>
              <a:t>Private </a:t>
            </a:r>
            <a:r>
              <a:rPr lang="en-US" b="1" dirty="0" smtClean="0"/>
              <a:t>loans</a:t>
            </a:r>
          </a:p>
          <a:p>
            <a:pPr marL="0" indent="0">
              <a:spcAft>
                <a:spcPts val="1200"/>
              </a:spcAft>
              <a:buClrTx/>
              <a:buNone/>
            </a:pPr>
            <a:r>
              <a:rPr lang="en-US" b="1" u="sng" dirty="0" smtClean="0">
                <a:latin typeface="+mj-lt"/>
              </a:rPr>
              <a:t>College Grads – Class of 2015</a:t>
            </a:r>
          </a:p>
          <a:p>
            <a:pPr>
              <a:spcAft>
                <a:spcPts val="1200"/>
              </a:spcAft>
              <a:buClrTx/>
              <a:buFont typeface="Wingdings" charset="2"/>
              <a:buChar char="ü"/>
            </a:pPr>
            <a:r>
              <a:rPr lang="en-US" b="1" dirty="0" smtClean="0">
                <a:latin typeface="+mj-lt"/>
              </a:rPr>
              <a:t>70% took out loans.</a:t>
            </a:r>
          </a:p>
          <a:p>
            <a:pPr>
              <a:spcAft>
                <a:spcPts val="1200"/>
              </a:spcAft>
              <a:buClrTx/>
              <a:buFont typeface="Wingdings" charset="2"/>
              <a:buChar char="ü"/>
            </a:pPr>
            <a:r>
              <a:rPr lang="en-US" b="1" dirty="0" smtClean="0">
                <a:latin typeface="+mj-lt"/>
              </a:rPr>
              <a:t>Average debt:  $35,000</a:t>
            </a:r>
            <a:endParaRPr lang="en-US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9378" y="78248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475" y="4343400"/>
            <a:ext cx="19050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8317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1"/>
            <a:ext cx="8229600" cy="838199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rgbClr val="008000"/>
                </a:solidFill>
              </a:rPr>
              <a:t>CSS Profile –Another </a:t>
            </a:r>
            <a:r>
              <a:rPr lang="en-US" sz="4000" dirty="0">
                <a:solidFill>
                  <a:srgbClr val="008000"/>
                </a:solidFill>
              </a:rPr>
              <a:t>A</a:t>
            </a:r>
            <a:r>
              <a:rPr lang="en-US" sz="4000" dirty="0" smtClean="0">
                <a:solidFill>
                  <a:srgbClr val="008000"/>
                </a:solidFill>
              </a:rPr>
              <a:t>pplication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689000" cy="556260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endParaRPr lang="en-US" dirty="0" smtClean="0"/>
          </a:p>
          <a:p>
            <a:pPr>
              <a:buClrTx/>
              <a:buFont typeface="Wingdings" charset="2"/>
              <a:buChar char="ü"/>
            </a:pPr>
            <a:r>
              <a:rPr lang="en-US" sz="2800" b="1" dirty="0" smtClean="0"/>
              <a:t>Required by 250 private colleges </a:t>
            </a:r>
            <a:r>
              <a:rPr lang="en-US" sz="2800" b="1" dirty="0"/>
              <a:t>&amp;</a:t>
            </a:r>
            <a:r>
              <a:rPr lang="en-US" sz="2800" b="1" dirty="0" smtClean="0"/>
              <a:t> scholarship programs.</a:t>
            </a:r>
          </a:p>
          <a:p>
            <a:pPr marL="0" indent="0">
              <a:buClrTx/>
              <a:buNone/>
            </a:pPr>
            <a:r>
              <a:rPr lang="en-US" sz="2800" b="1" dirty="0" smtClean="0"/>
              <a:t>  </a:t>
            </a:r>
            <a:endParaRPr lang="en-US" sz="2800" b="1" dirty="0"/>
          </a:p>
          <a:p>
            <a:pPr>
              <a:buClrTx/>
              <a:buFont typeface="Wingdings" charset="2"/>
              <a:buChar char="ü"/>
            </a:pPr>
            <a:r>
              <a:rPr lang="en-US" sz="2800" b="1" dirty="0" smtClean="0"/>
              <a:t>CT:  </a:t>
            </a:r>
            <a:r>
              <a:rPr lang="en-US" sz="2800" dirty="0" smtClean="0"/>
              <a:t>Conn College, </a:t>
            </a:r>
            <a:r>
              <a:rPr lang="en-US" sz="2800" smtClean="0"/>
              <a:t>Fairfield</a:t>
            </a:r>
            <a:r>
              <a:rPr lang="en-US" sz="2800" smtClean="0"/>
              <a:t>, </a:t>
            </a:r>
            <a:r>
              <a:rPr lang="en-US" sz="2800" dirty="0" smtClean="0"/>
              <a:t>SHU, Trinity, Wesleyan, Yale  </a:t>
            </a:r>
          </a:p>
          <a:p>
            <a:pPr>
              <a:buClrTx/>
              <a:buFont typeface="Wingdings" charset="2"/>
              <a:buChar char="ü"/>
            </a:pPr>
            <a:endParaRPr lang="en-US" sz="2800" b="1" dirty="0" smtClean="0"/>
          </a:p>
          <a:p>
            <a:pPr>
              <a:buClrTx/>
              <a:buFont typeface="Wingdings" charset="2"/>
              <a:buChar char="ü"/>
            </a:pPr>
            <a:r>
              <a:rPr lang="en-US" sz="2800" b="1" dirty="0" smtClean="0"/>
              <a:t>Available at </a:t>
            </a:r>
            <a:r>
              <a:rPr lang="en-US" sz="2800" b="1" dirty="0" err="1" smtClean="0"/>
              <a:t>www.collegeboard.org</a:t>
            </a:r>
            <a:r>
              <a:rPr lang="en-US" sz="2800" b="1" dirty="0" smtClean="0"/>
              <a:t>.</a:t>
            </a:r>
          </a:p>
          <a:p>
            <a:pPr>
              <a:buClrTx/>
              <a:buFont typeface="Wingdings" charset="2"/>
              <a:buChar char="ü"/>
            </a:pPr>
            <a:endParaRPr lang="en-US" sz="2800" b="1" dirty="0" smtClean="0"/>
          </a:p>
          <a:p>
            <a:pPr>
              <a:buClrTx/>
              <a:buFont typeface="Wingdings" charset="2"/>
              <a:buChar char="ü"/>
            </a:pPr>
            <a:r>
              <a:rPr lang="en-US" sz="2800" b="1" dirty="0" smtClean="0"/>
              <a:t>Fee:  $9 for application &amp; $16 per school. 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Click="0" advTm="8506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762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8000"/>
                </a:solidFill>
              </a:rPr>
              <a:t>Financial Aid </a:t>
            </a:r>
            <a:r>
              <a:rPr lang="en-US" sz="4000" dirty="0" smtClean="0">
                <a:solidFill>
                  <a:srgbClr val="008000"/>
                </a:solidFill>
              </a:rPr>
              <a:t>Advice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8382000" cy="57150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800" b="1" dirty="0" smtClean="0">
                <a:solidFill>
                  <a:schemeClr val="tx2"/>
                </a:solidFill>
              </a:rPr>
              <a:t>Apply by your colleges’ deadlines.</a:t>
            </a:r>
          </a:p>
          <a:p>
            <a:pPr marL="514350" indent="-514350"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800" b="1" dirty="0" smtClean="0">
                <a:solidFill>
                  <a:schemeClr val="tx2"/>
                </a:solidFill>
              </a:rPr>
              <a:t>Provide student AND parent information.  </a:t>
            </a:r>
            <a:endParaRPr lang="en-US" sz="2800" b="1" dirty="0">
              <a:solidFill>
                <a:schemeClr val="tx2"/>
              </a:solidFill>
            </a:endParaRPr>
          </a:p>
          <a:p>
            <a:pPr marL="514350" indent="-514350"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800" b="1" dirty="0" smtClean="0">
                <a:solidFill>
                  <a:schemeClr val="tx2"/>
                </a:solidFill>
              </a:rPr>
              <a:t>Read ALL college correspondence.</a:t>
            </a:r>
          </a:p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chemeClr val="tx2"/>
                </a:solidFill>
              </a:rPr>
              <a:t>Understand how much each college is offering vs. your cost of attendance.</a:t>
            </a:r>
          </a:p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chemeClr val="tx2"/>
                </a:solidFill>
              </a:rPr>
              <a:t>Consider a </a:t>
            </a:r>
            <a:r>
              <a:rPr lang="en-US" sz="2800" b="1" smtClean="0">
                <a:solidFill>
                  <a:schemeClr val="tx2"/>
                </a:solidFill>
              </a:rPr>
              <a:t>financial aid appeal.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>
                <a:solidFill>
                  <a:schemeClr val="tx2"/>
                </a:solidFill>
              </a:rPr>
              <a:t>Know how you will pay your college </a:t>
            </a:r>
            <a:r>
              <a:rPr lang="en-US" sz="2800" b="1" dirty="0" smtClean="0">
                <a:solidFill>
                  <a:schemeClr val="tx2"/>
                </a:solidFill>
              </a:rPr>
              <a:t>bill BEFORE accepting the admission offer.</a:t>
            </a:r>
          </a:p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chemeClr val="tx2"/>
                </a:solidFill>
              </a:rPr>
              <a:t>Send your deposit by May 1.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irc_mi" descr="http://www.valorebooks.com/campus-life/wp-content/uploads/Financial-Aid-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10200"/>
            <a:ext cx="2182495" cy="132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455632"/>
      </p:ext>
    </p:extLst>
  </p:cSld>
  <p:clrMapOvr>
    <a:masterClrMapping/>
  </p:clrMapOvr>
  <p:transition advClick="0" advTm="11115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000" u="sng" dirty="0" err="1" smtClean="0"/>
              <a:t>Uconn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2057401"/>
            <a:ext cx="4038600" cy="480059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/>
              <a:t>Tuition:	 	</a:t>
            </a:r>
            <a:r>
              <a:rPr lang="en-US" dirty="0" smtClean="0"/>
              <a:t>	$11,224</a:t>
            </a:r>
            <a:endParaRPr lang="en-US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/>
              <a:t>Fees:			</a:t>
            </a:r>
            <a:r>
              <a:rPr lang="en-US" dirty="0" smtClean="0"/>
              <a:t>$  2,842</a:t>
            </a:r>
            <a:endParaRPr lang="en-US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u="sng" dirty="0"/>
              <a:t>Room &amp; board</a:t>
            </a:r>
            <a:r>
              <a:rPr lang="en-US" u="sng" dirty="0" smtClean="0"/>
              <a:t>:</a:t>
            </a:r>
            <a:r>
              <a:rPr lang="en-US" u="sng" dirty="0"/>
              <a:t>	</a:t>
            </a:r>
            <a:r>
              <a:rPr lang="en-US" u="sng" dirty="0" smtClean="0"/>
              <a:t>	$12,436</a:t>
            </a:r>
            <a:endParaRPr lang="en-US" u="sng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 smtClean="0"/>
              <a:t>Total DIRECT cost:</a:t>
            </a:r>
            <a:r>
              <a:rPr lang="en-US" b="1" dirty="0"/>
              <a:t>	</a:t>
            </a:r>
            <a:r>
              <a:rPr lang="en-US" b="1" dirty="0" smtClean="0"/>
              <a:t>$26,502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 smtClean="0"/>
              <a:t>Books &amp; supplies:	$     850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 smtClean="0"/>
              <a:t>Expenses:		$  1,700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u="sng" dirty="0" smtClean="0"/>
              <a:t>Transportation:		$  1,100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 smtClean="0"/>
              <a:t>Total INDIRECT cost:	$  3,650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b="1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 smtClean="0"/>
              <a:t>Cost of Attendance:	$30,152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b="1" u="sng" dirty="0" smtClean="0"/>
          </a:p>
          <a:p>
            <a:pPr algn="ctr">
              <a:spcBef>
                <a:spcPts val="600"/>
              </a:spcBef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95839" y="2057401"/>
            <a:ext cx="4195761" cy="480059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200" dirty="0"/>
              <a:t>Tuition</a:t>
            </a:r>
            <a:r>
              <a:rPr lang="en-US" sz="2200" dirty="0" smtClean="0"/>
              <a:t>:</a:t>
            </a:r>
            <a:r>
              <a:rPr lang="en-US" sz="2200" dirty="0"/>
              <a:t>	</a:t>
            </a:r>
            <a:r>
              <a:rPr lang="en-US" sz="2200" dirty="0" smtClean="0"/>
              <a:t>		$45,350</a:t>
            </a:r>
            <a:endParaRPr lang="en-US" sz="22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200" dirty="0"/>
              <a:t>Fees:		</a:t>
            </a:r>
            <a:r>
              <a:rPr lang="en-US" sz="2200" dirty="0" smtClean="0"/>
              <a:t>	$     650</a:t>
            </a:r>
            <a:endParaRPr lang="en-US" sz="22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200" u="sng" dirty="0"/>
              <a:t>Room &amp; board</a:t>
            </a:r>
            <a:r>
              <a:rPr lang="en-US" sz="2200" u="sng" dirty="0" smtClean="0"/>
              <a:t>:		$13,860</a:t>
            </a:r>
            <a:endParaRPr lang="en-US" sz="2200" u="sng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200" b="1" dirty="0" smtClean="0"/>
              <a:t>Total DIRECT cost:</a:t>
            </a:r>
            <a:r>
              <a:rPr lang="en-US" sz="2200" b="1" dirty="0"/>
              <a:t>	</a:t>
            </a:r>
            <a:r>
              <a:rPr lang="en-US" sz="2200" b="1" dirty="0" smtClean="0"/>
              <a:t>$59,860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2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200" dirty="0" smtClean="0"/>
              <a:t>Books &amp; supplies:	$  1,150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200" dirty="0" smtClean="0"/>
              <a:t>Expenses:	</a:t>
            </a:r>
            <a:r>
              <a:rPr lang="en-US" sz="2200" dirty="0"/>
              <a:t>	</a:t>
            </a:r>
            <a:r>
              <a:rPr lang="en-US" sz="2200" dirty="0" smtClean="0"/>
              <a:t>$     930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200" u="sng" dirty="0" smtClean="0"/>
              <a:t>Transportation:</a:t>
            </a:r>
            <a:r>
              <a:rPr lang="en-US" sz="2200" u="sng" dirty="0"/>
              <a:t>	</a:t>
            </a:r>
            <a:r>
              <a:rPr lang="en-US" sz="2200" u="sng" dirty="0" smtClean="0"/>
              <a:t>	$     800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200" b="1" dirty="0" smtClean="0"/>
              <a:t>Total INDIRECT cost:	$  2,880	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200" b="1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200" b="1" dirty="0" smtClean="0"/>
              <a:t>Cost of Attendance:	$62,740</a:t>
            </a:r>
            <a:r>
              <a:rPr lang="en-US" sz="2200" dirty="0" smtClean="0"/>
              <a:t>	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 algn="ctr"/>
            <a:r>
              <a:rPr lang="en-US" sz="2000" u="sng" dirty="0" smtClean="0"/>
              <a:t>Fairfield university</a:t>
            </a:r>
            <a:endParaRPr lang="en-US" sz="2000" u="sng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Cost of Attendance 2016-2017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b="1" dirty="0" smtClean="0"/>
              <a:t>Compare public</a:t>
            </a:r>
            <a:r>
              <a:rPr lang="en-US" b="1" dirty="0"/>
              <a:t> </a:t>
            </a:r>
            <a:r>
              <a:rPr lang="en-US" b="1" dirty="0" smtClean="0"/>
              <a:t>&amp; private colleges:</a:t>
            </a:r>
            <a:endParaRPr lang="en-US" b="1" dirty="0"/>
          </a:p>
        </p:txBody>
      </p:sp>
    </p:spTree>
  </p:cSld>
  <p:clrMapOvr>
    <a:masterClrMapping/>
  </p:clrMapOvr>
  <p:transition advClick="0" advTm="1025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838200" y="1524000"/>
            <a:ext cx="8305800" cy="46021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SCHOOL YEAR 2016-2017</a:t>
            </a:r>
          </a:p>
          <a:p>
            <a:endParaRPr lang="en-US" dirty="0" smtClean="0"/>
          </a:p>
          <a:p>
            <a:r>
              <a:rPr lang="en-US" b="1" dirty="0" smtClean="0"/>
              <a:t>PELL GRANT (MAX.)		 $5,815</a:t>
            </a:r>
          </a:p>
          <a:p>
            <a:r>
              <a:rPr lang="en-US" b="1" dirty="0" smtClean="0"/>
              <a:t>TUITION &amp; FEES (F/T)	        -  $4,188</a:t>
            </a:r>
          </a:p>
          <a:p>
            <a:r>
              <a:rPr lang="en-US" b="1" u="sng" dirty="0" smtClean="0"/>
              <a:t>BOOKS (estimate)	</a:t>
            </a:r>
            <a:r>
              <a:rPr lang="en-US" b="1" u="sng" dirty="0"/>
              <a:t> </a:t>
            </a:r>
            <a:r>
              <a:rPr lang="en-US" b="1" u="sng" dirty="0" smtClean="0"/>
              <a:t>       -  $1,000</a:t>
            </a:r>
          </a:p>
          <a:p>
            <a:r>
              <a:rPr lang="en-US" b="1" dirty="0" smtClean="0"/>
              <a:t>REFUND TO STUDENT		 $   627  </a:t>
            </a:r>
          </a:p>
          <a:p>
            <a:endParaRPr lang="en-US" dirty="0" smtClean="0"/>
          </a:p>
          <a:p>
            <a:r>
              <a:rPr lang="en-US" dirty="0" smtClean="0"/>
              <a:t>The maximum federal Pell grant covers tuition, fees, </a:t>
            </a:r>
          </a:p>
          <a:p>
            <a:r>
              <a:rPr lang="en-US" dirty="0" smtClean="0"/>
              <a:t>&amp; books for full-time community college students.</a:t>
            </a:r>
          </a:p>
          <a:p>
            <a:endParaRPr lang="en-US" dirty="0" smtClean="0"/>
          </a:p>
          <a:p>
            <a:r>
              <a:rPr lang="en-US" dirty="0" smtClean="0"/>
              <a:t>Refunds are distributed each semester.		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		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CT Community Colleges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4294967295"/>
          </p:nvPr>
        </p:nvSpPr>
        <p:spPr>
          <a:xfrm>
            <a:off x="892175" y="974725"/>
            <a:ext cx="8251825" cy="4572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ransition advClick="0" advTm="11939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838200" y="1371600"/>
            <a:ext cx="8077200" cy="475456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Tx/>
              <a:buFont typeface="Wingdings" charset="2"/>
              <a:buChar char="ü"/>
            </a:pPr>
            <a:r>
              <a:rPr lang="en-US" sz="2800" b="1" dirty="0" smtClean="0">
                <a:solidFill>
                  <a:srgbClr val="393939"/>
                </a:solidFill>
              </a:rPr>
              <a:t>Net Price Calculators: </a:t>
            </a:r>
            <a:r>
              <a:rPr lang="en-US" sz="2800" dirty="0" smtClean="0">
                <a:solidFill>
                  <a:srgbClr val="393939"/>
                </a:solidFill>
              </a:rPr>
              <a:t>on college websites</a:t>
            </a:r>
          </a:p>
          <a:p>
            <a:pPr>
              <a:spcAft>
                <a:spcPts val="1200"/>
              </a:spcAft>
              <a:buClrTx/>
              <a:buFont typeface="Wingdings" charset="2"/>
              <a:buChar char="ü"/>
            </a:pPr>
            <a:r>
              <a:rPr lang="en-US" sz="2800" b="1" dirty="0" err="1" smtClean="0">
                <a:solidFill>
                  <a:srgbClr val="393939"/>
                </a:solidFill>
              </a:rPr>
              <a:t>CollegeScorecard.ed.gov</a:t>
            </a:r>
            <a:endParaRPr lang="en-US" sz="2800" b="1" dirty="0" smtClean="0">
              <a:solidFill>
                <a:srgbClr val="393939"/>
              </a:solidFill>
            </a:endParaRPr>
          </a:p>
          <a:p>
            <a:pPr>
              <a:spcAft>
                <a:spcPts val="1200"/>
              </a:spcAft>
              <a:buClrTx/>
              <a:buFont typeface="Wingdings" charset="2"/>
              <a:buChar char="ü"/>
            </a:pPr>
            <a:r>
              <a:rPr lang="en-US" sz="2800" b="1" dirty="0" err="1" smtClean="0">
                <a:solidFill>
                  <a:srgbClr val="393939"/>
                </a:solidFill>
              </a:rPr>
              <a:t>CollegeAbacus.org</a:t>
            </a:r>
            <a:endParaRPr lang="en-US" sz="2800" b="1" dirty="0" smtClean="0">
              <a:solidFill>
                <a:srgbClr val="393939"/>
              </a:solidFill>
            </a:endParaRPr>
          </a:p>
          <a:p>
            <a:pPr>
              <a:spcAft>
                <a:spcPts val="1200"/>
              </a:spcAft>
              <a:buClrTx/>
              <a:buFont typeface="Wingdings" charset="2"/>
              <a:buChar char="ü"/>
            </a:pPr>
            <a:r>
              <a:rPr lang="en-US" sz="2800" b="1" dirty="0" err="1" smtClean="0">
                <a:solidFill>
                  <a:srgbClr val="393939"/>
                </a:solidFill>
              </a:rPr>
              <a:t>Pell.CollegeAbacus.org</a:t>
            </a:r>
            <a:endParaRPr lang="en-US" sz="2800" b="1" dirty="0" smtClean="0">
              <a:solidFill>
                <a:srgbClr val="393939"/>
              </a:solidFill>
            </a:endParaRPr>
          </a:p>
          <a:p>
            <a:pPr>
              <a:spcAft>
                <a:spcPts val="1200"/>
              </a:spcAft>
              <a:buClrTx/>
              <a:buFont typeface="Wingdings" charset="2"/>
              <a:buChar char="ü"/>
            </a:pPr>
            <a:r>
              <a:rPr lang="en-US" sz="2800" b="1" dirty="0" err="1" smtClean="0">
                <a:solidFill>
                  <a:srgbClr val="393939"/>
                </a:solidFill>
              </a:rPr>
              <a:t>StudentAid.gov</a:t>
            </a:r>
            <a:r>
              <a:rPr lang="en-US" sz="2800" b="1" dirty="0" smtClean="0">
                <a:solidFill>
                  <a:srgbClr val="393939"/>
                </a:solidFill>
              </a:rPr>
              <a:t> </a:t>
            </a:r>
            <a:r>
              <a:rPr lang="en-US" sz="2800" dirty="0" smtClean="0">
                <a:solidFill>
                  <a:srgbClr val="393939"/>
                </a:solidFill>
              </a:rPr>
              <a:t>(also YouTube)</a:t>
            </a:r>
          </a:p>
          <a:p>
            <a:endParaRPr lang="en-US" dirty="0" smtClean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35800" y="304801"/>
            <a:ext cx="7627200" cy="60959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Financial Aid Tools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7" name="il_fi" descr="http://www.mmm.edu/learn/administrative/css/aid/images/NP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52" y="2019300"/>
            <a:ext cx="2425148" cy="158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04" y="4250026"/>
            <a:ext cx="3089787" cy="2452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24400"/>
            <a:ext cx="4152154" cy="19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08754"/>
      </p:ext>
    </p:extLst>
  </p:cSld>
  <p:clrMapOvr>
    <a:masterClrMapping/>
  </p:clrMapOvr>
  <p:transition advClick="0" advTm="11176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1"/>
            <a:ext cx="8229600" cy="609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Example: Net Price Calculator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0602"/>
            <a:ext cx="8305800" cy="565499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2400" b="1" dirty="0" smtClean="0"/>
              <a:t>Quinnipiac University </a:t>
            </a:r>
            <a:r>
              <a:rPr lang="en-US" sz="2400" b="1" dirty="0"/>
              <a:t>for On</a:t>
            </a:r>
            <a:r>
              <a:rPr lang="en-US" sz="2400" b="1" dirty="0" smtClean="0"/>
              <a:t>-Campus </a:t>
            </a:r>
            <a:r>
              <a:rPr lang="en-US" sz="2400" b="1" dirty="0"/>
              <a:t>Student</a:t>
            </a:r>
          </a:p>
          <a:p>
            <a:pPr algn="ctr">
              <a:buNone/>
            </a:pPr>
            <a:r>
              <a:rPr lang="en-US" sz="2400" b="1" dirty="0" smtClean="0"/>
              <a:t>Family income = 0</a:t>
            </a:r>
            <a:endParaRPr lang="en-US" sz="2400" b="1" dirty="0"/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 smtClean="0">
                <a:ea typeface="ＭＳ ゴシック"/>
                <a:cs typeface="ＭＳ ゴシック"/>
              </a:rPr>
              <a:t>Direct </a:t>
            </a:r>
            <a:r>
              <a:rPr lang="en-US" sz="2400" b="1" dirty="0">
                <a:ea typeface="ＭＳ ゴシック"/>
                <a:cs typeface="ＭＳ ゴシック"/>
              </a:rPr>
              <a:t>costs (paid to college):</a:t>
            </a:r>
            <a:r>
              <a:rPr lang="en-US" sz="2400" dirty="0">
                <a:ea typeface="ＭＳ ゴシック"/>
                <a:cs typeface="ＭＳ ゴシック"/>
              </a:rPr>
              <a:t>					</a:t>
            </a:r>
          </a:p>
          <a:p>
            <a:pPr>
              <a:buNone/>
            </a:pPr>
            <a:r>
              <a:rPr lang="en-US" sz="2400" dirty="0">
                <a:ea typeface="ＭＳ ゴシック"/>
                <a:cs typeface="ＭＳ ゴシック"/>
              </a:rPr>
              <a:t>--</a:t>
            </a:r>
            <a:r>
              <a:rPr lang="en-US" sz="2400" dirty="0" smtClean="0">
                <a:ea typeface="ＭＳ ゴシック"/>
                <a:cs typeface="ＭＳ ゴシック"/>
              </a:rPr>
              <a:t>Tuition</a:t>
            </a:r>
            <a:r>
              <a:rPr lang="en-US" sz="2400" dirty="0">
                <a:ea typeface="ＭＳ ゴシック"/>
                <a:cs typeface="ＭＳ ゴシック"/>
              </a:rPr>
              <a:t> </a:t>
            </a:r>
            <a:r>
              <a:rPr lang="en-US" sz="2400" dirty="0" smtClean="0">
                <a:ea typeface="ＭＳ ゴシック"/>
                <a:cs typeface="ＭＳ ゴシック"/>
              </a:rPr>
              <a:t>&amp; fees		</a:t>
            </a:r>
            <a:r>
              <a:rPr lang="en-US" sz="2400" dirty="0">
                <a:ea typeface="ＭＳ ゴシック"/>
                <a:cs typeface="ＭＳ ゴシック"/>
              </a:rPr>
              <a:t>	</a:t>
            </a:r>
            <a:r>
              <a:rPr lang="en-US" sz="2400" dirty="0" smtClean="0">
                <a:ea typeface="ＭＳ ゴシック"/>
                <a:cs typeface="ＭＳ ゴシック"/>
              </a:rPr>
              <a:t>$43,940 </a:t>
            </a:r>
            <a:r>
              <a:rPr lang="en-US" sz="2400" dirty="0">
                <a:ea typeface="ＭＳ ゴシック"/>
                <a:cs typeface="ＭＳ ゴシック"/>
              </a:rPr>
              <a:t>(half in fall/spring</a:t>
            </a:r>
            <a:r>
              <a:rPr lang="en-US" sz="2400" dirty="0" smtClean="0">
                <a:ea typeface="ＭＳ ゴシック"/>
                <a:cs typeface="ＭＳ ゴシック"/>
              </a:rPr>
              <a:t>)</a:t>
            </a:r>
          </a:p>
          <a:p>
            <a:pPr>
              <a:buNone/>
            </a:pPr>
            <a:r>
              <a:rPr lang="en-US" sz="2400" dirty="0" smtClean="0">
                <a:ea typeface="ＭＳ ゴシック"/>
                <a:cs typeface="ＭＳ ゴシック"/>
              </a:rPr>
              <a:t>--Room &amp; board		$15,170 (half in fall/spring)</a:t>
            </a:r>
            <a:endParaRPr lang="en-US" sz="2400" dirty="0">
              <a:ea typeface="ＭＳ ゴシック"/>
              <a:cs typeface="ＭＳ ゴシック"/>
            </a:endParaRPr>
          </a:p>
          <a:p>
            <a:pPr>
              <a:buNone/>
            </a:pPr>
            <a:r>
              <a:rPr lang="en-US" sz="2400" b="1" dirty="0">
                <a:ea typeface="ＭＳ ゴシック"/>
                <a:cs typeface="ＭＳ ゴシック"/>
              </a:rPr>
              <a:t>Indirect costs ($ you need):</a:t>
            </a:r>
          </a:p>
          <a:p>
            <a:pPr>
              <a:buNone/>
            </a:pPr>
            <a:r>
              <a:rPr lang="en-US" sz="2400" dirty="0">
                <a:ea typeface="ＭＳ ゴシック"/>
                <a:cs typeface="ＭＳ ゴシック"/>
              </a:rPr>
              <a:t>--Books				</a:t>
            </a:r>
            <a:r>
              <a:rPr lang="en-US" sz="2400" dirty="0" smtClean="0">
                <a:ea typeface="ＭＳ ゴシック"/>
                <a:cs typeface="ＭＳ ゴシック"/>
              </a:rPr>
              <a:t>$     800 </a:t>
            </a:r>
            <a:r>
              <a:rPr lang="en-US" sz="2400" dirty="0">
                <a:ea typeface="ＭＳ ゴシック"/>
                <a:cs typeface="ＭＳ ゴシック"/>
              </a:rPr>
              <a:t>(college’s estimate)</a:t>
            </a:r>
          </a:p>
          <a:p>
            <a:pPr>
              <a:buNone/>
            </a:pPr>
            <a:r>
              <a:rPr lang="en-US" sz="2400" dirty="0">
                <a:ea typeface="ＭＳ ゴシック"/>
                <a:cs typeface="ＭＳ ゴシック"/>
              </a:rPr>
              <a:t>--</a:t>
            </a:r>
            <a:r>
              <a:rPr lang="en-US" sz="2400" u="sng" dirty="0" smtClean="0">
                <a:ea typeface="ＭＳ ゴシック"/>
                <a:cs typeface="ＭＳ ゴシック"/>
              </a:rPr>
              <a:t>Transportation/expenses</a:t>
            </a:r>
            <a:r>
              <a:rPr lang="en-US" sz="2400" u="sng" dirty="0">
                <a:ea typeface="ＭＳ ゴシック"/>
                <a:cs typeface="ＭＳ ゴシック"/>
              </a:rPr>
              <a:t>	</a:t>
            </a:r>
            <a:r>
              <a:rPr lang="en-US" sz="2400" u="sng" dirty="0" smtClean="0">
                <a:ea typeface="ＭＳ ゴシック"/>
                <a:cs typeface="ＭＳ ゴシック"/>
              </a:rPr>
              <a:t>$  </a:t>
            </a:r>
            <a:r>
              <a:rPr lang="en-US" sz="2400" u="sng" dirty="0">
                <a:ea typeface="ＭＳ ゴシック"/>
                <a:cs typeface="ＭＳ ゴシック"/>
              </a:rPr>
              <a:t>2,000 (college’s estimate)</a:t>
            </a:r>
          </a:p>
          <a:p>
            <a:pPr>
              <a:buNone/>
            </a:pPr>
            <a:r>
              <a:rPr lang="en-US" sz="2400" b="1" dirty="0">
                <a:ea typeface="ＭＳ ゴシック"/>
                <a:cs typeface="ＭＳ ゴシック"/>
              </a:rPr>
              <a:t>Cost of attendance		</a:t>
            </a:r>
            <a:r>
              <a:rPr lang="en-US" sz="2400" b="1" dirty="0" smtClean="0">
                <a:solidFill>
                  <a:srgbClr val="FF0000"/>
                </a:solidFill>
                <a:ea typeface="ＭＳ ゴシック"/>
                <a:cs typeface="ＭＳ ゴシック"/>
              </a:rPr>
              <a:t>$</a:t>
            </a:r>
            <a:r>
              <a:rPr lang="en-US" sz="2400" b="1" dirty="0">
                <a:solidFill>
                  <a:srgbClr val="FF0000"/>
                </a:solidFill>
                <a:ea typeface="ＭＳ ゴシック"/>
                <a:cs typeface="ＭＳ ゴシック"/>
              </a:rPr>
              <a:t>61,910 </a:t>
            </a:r>
            <a:endParaRPr lang="en-US" sz="2400" b="1" dirty="0" smtClean="0">
              <a:solidFill>
                <a:srgbClr val="FF0000"/>
              </a:solidFill>
              <a:ea typeface="ＭＳ ゴシック"/>
              <a:cs typeface="ＭＳ ゴシック"/>
            </a:endParaRPr>
          </a:p>
          <a:p>
            <a:pPr>
              <a:buNone/>
            </a:pPr>
            <a:endParaRPr lang="en-US" sz="2400" b="1" dirty="0">
              <a:ea typeface="ＭＳ ゴシック"/>
              <a:cs typeface="ＭＳ ゴシック"/>
            </a:endParaRPr>
          </a:p>
          <a:p>
            <a:pPr>
              <a:buNone/>
            </a:pPr>
            <a:r>
              <a:rPr lang="en-US" sz="2400" dirty="0"/>
              <a:t>G</a:t>
            </a:r>
            <a:r>
              <a:rPr lang="en-US" sz="2400" dirty="0" smtClean="0"/>
              <a:t>rants &amp; scholarships		$30,085</a:t>
            </a:r>
          </a:p>
          <a:p>
            <a:pPr marL="0" indent="0">
              <a:buNone/>
            </a:pPr>
            <a:r>
              <a:rPr lang="en-US" sz="2400" u="sng" dirty="0" smtClean="0">
                <a:solidFill>
                  <a:schemeClr val="bg1">
                    <a:lumMod val="10000"/>
                  </a:schemeClr>
                </a:solidFill>
              </a:rPr>
              <a:t>Federal Direct Loan</a:t>
            </a:r>
            <a:r>
              <a:rPr lang="en-US" sz="2400" u="sng" dirty="0">
                <a:solidFill>
                  <a:schemeClr val="bg1">
                    <a:lumMod val="10000"/>
                  </a:schemeClr>
                </a:solidFill>
              </a:rPr>
              <a:t>		</a:t>
            </a:r>
            <a:r>
              <a:rPr lang="en-US" sz="2400" u="sng" dirty="0" smtClean="0">
                <a:solidFill>
                  <a:schemeClr val="bg1">
                    <a:lumMod val="10000"/>
                  </a:schemeClr>
                </a:solidFill>
              </a:rPr>
              <a:t>$  5,500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(max.)</a:t>
            </a:r>
            <a:endParaRPr lang="en-US" sz="24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b="1" dirty="0">
                <a:ea typeface="ＭＳ ゴシック"/>
                <a:cs typeface="ＭＳ ゴシック"/>
              </a:rPr>
              <a:t>TOTAL </a:t>
            </a:r>
            <a:r>
              <a:rPr lang="en-US" sz="2400" b="1" dirty="0" smtClean="0">
                <a:ea typeface="ＭＳ ゴシック"/>
                <a:cs typeface="ＭＳ ゴシック"/>
              </a:rPr>
              <a:t>FINANCIAL AID</a:t>
            </a:r>
            <a:r>
              <a:rPr lang="en-US" sz="2400" b="1" dirty="0">
                <a:ea typeface="ＭＳ ゴシック"/>
                <a:cs typeface="ＭＳ ゴシック"/>
              </a:rPr>
              <a:t>	</a:t>
            </a:r>
            <a:r>
              <a:rPr lang="en-US" sz="2400" b="1" dirty="0" smtClean="0">
                <a:ea typeface="ＭＳ ゴシック"/>
                <a:cs typeface="ＭＳ ゴシック"/>
              </a:rPr>
              <a:t>        	</a:t>
            </a:r>
            <a:r>
              <a:rPr lang="en-US" sz="2400" b="1" dirty="0" smtClean="0">
                <a:solidFill>
                  <a:srgbClr val="FF0000"/>
                </a:solidFill>
                <a:ea typeface="ＭＳ ゴシック"/>
                <a:cs typeface="ＭＳ ゴシック"/>
              </a:rPr>
              <a:t>$35,585</a:t>
            </a:r>
          </a:p>
          <a:p>
            <a:pPr>
              <a:buNone/>
            </a:pPr>
            <a:endParaRPr lang="en-US" sz="2400" b="1" dirty="0">
              <a:solidFill>
                <a:srgbClr val="FF0000"/>
              </a:solidFill>
              <a:ea typeface="ＭＳ ゴシック"/>
              <a:cs typeface="ＭＳ ゴシック"/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  <a:ea typeface="ＭＳ ゴシック"/>
                <a:cs typeface="ＭＳ ゴシック"/>
              </a:rPr>
              <a:t>The “gap” is </a:t>
            </a:r>
            <a:r>
              <a:rPr lang="en-US" sz="2400" b="1" dirty="0" smtClean="0">
                <a:solidFill>
                  <a:srgbClr val="FF0000"/>
                </a:solidFill>
                <a:ea typeface="ＭＳ ゴシック"/>
                <a:cs typeface="ＭＳ ゴシック"/>
              </a:rPr>
              <a:t>$23,525 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  <a:ea typeface="ＭＳ ゴシック"/>
                <a:cs typeface="ＭＳ ゴシック"/>
              </a:rPr>
              <a:t>for direct costs.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  <a:ea typeface="ＭＳ ゴシック"/>
                <a:cs typeface="ＭＳ ゴシック"/>
              </a:rPr>
              <a:t>Student may also earn $2,000 through work-study.</a:t>
            </a:r>
            <a:endParaRPr lang="en-US" sz="2400" b="1" dirty="0">
              <a:solidFill>
                <a:schemeClr val="bg1">
                  <a:lumMod val="10000"/>
                </a:schemeClr>
              </a:solidFill>
              <a:ea typeface="ＭＳ ゴシック"/>
              <a:cs typeface="ＭＳ ゴシック"/>
            </a:endParaRPr>
          </a:p>
          <a:p>
            <a:pPr>
              <a:buNone/>
            </a:pPr>
            <a:endParaRPr lang="en-US" sz="2400" b="1" dirty="0" smtClean="0">
              <a:solidFill>
                <a:schemeClr val="tx1"/>
              </a:solidFill>
              <a:ea typeface="ＭＳ ゴシック"/>
              <a:cs typeface="ＭＳ ゴシック"/>
            </a:endParaRPr>
          </a:p>
          <a:p>
            <a:pPr>
              <a:buNone/>
            </a:pPr>
            <a:r>
              <a:rPr lang="en-US" sz="2400" dirty="0" smtClean="0">
                <a:ea typeface="ＭＳ ゴシック"/>
                <a:cs typeface="ＭＳ ゴシック"/>
              </a:rPr>
              <a:t>		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76677"/>
      </p:ext>
    </p:extLst>
  </p:cSld>
  <p:clrMapOvr>
    <a:masterClrMapping/>
  </p:clrMapOvr>
  <p:transition advClick="0" advTm="11819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The FAFSA: The Key to Financial Aid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8305800" cy="5135565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800" b="1" dirty="0" smtClean="0">
                <a:solidFill>
                  <a:srgbClr val="2B8DB4"/>
                </a:solidFill>
              </a:rPr>
              <a:t>(</a:t>
            </a:r>
            <a:r>
              <a:rPr lang="en-US" sz="2800" b="1" dirty="0" smtClean="0">
                <a:solidFill>
                  <a:srgbClr val="008000"/>
                </a:solidFill>
              </a:rPr>
              <a:t>F</a:t>
            </a:r>
            <a:r>
              <a:rPr lang="en-US" sz="2800" b="1" dirty="0" smtClean="0">
                <a:solidFill>
                  <a:srgbClr val="2B8DB4"/>
                </a:solidFill>
              </a:rPr>
              <a:t>ree </a:t>
            </a:r>
            <a:r>
              <a:rPr lang="en-US" sz="2800" b="1" dirty="0" smtClean="0">
                <a:solidFill>
                  <a:srgbClr val="008000"/>
                </a:solidFill>
              </a:rPr>
              <a:t>A</a:t>
            </a:r>
            <a:r>
              <a:rPr lang="en-US" sz="2800" b="1" dirty="0" smtClean="0">
                <a:solidFill>
                  <a:srgbClr val="2B8DB4"/>
                </a:solidFill>
              </a:rPr>
              <a:t>pplication for </a:t>
            </a:r>
            <a:r>
              <a:rPr lang="en-US" sz="2800" b="1" dirty="0" smtClean="0">
                <a:solidFill>
                  <a:srgbClr val="008000"/>
                </a:solidFill>
              </a:rPr>
              <a:t>F</a:t>
            </a:r>
            <a:r>
              <a:rPr lang="en-US" sz="2800" b="1" dirty="0" smtClean="0">
                <a:solidFill>
                  <a:srgbClr val="2B8DB4"/>
                </a:solidFill>
              </a:rPr>
              <a:t>ederal </a:t>
            </a:r>
            <a:r>
              <a:rPr lang="en-US" sz="2800" b="1" dirty="0" smtClean="0">
                <a:solidFill>
                  <a:srgbClr val="008000"/>
                </a:solidFill>
              </a:rPr>
              <a:t>S</a:t>
            </a:r>
            <a:r>
              <a:rPr lang="en-US" sz="2800" b="1" dirty="0" smtClean="0">
                <a:solidFill>
                  <a:srgbClr val="2B8DB4"/>
                </a:solidFill>
              </a:rPr>
              <a:t>tudent </a:t>
            </a:r>
            <a:r>
              <a:rPr lang="en-US" sz="2800" b="1" dirty="0" smtClean="0">
                <a:solidFill>
                  <a:srgbClr val="008000"/>
                </a:solidFill>
              </a:rPr>
              <a:t>A</a:t>
            </a:r>
            <a:r>
              <a:rPr lang="en-US" sz="2800" b="1" dirty="0" smtClean="0">
                <a:solidFill>
                  <a:srgbClr val="2B8DB4"/>
                </a:solidFill>
              </a:rPr>
              <a:t>id) </a:t>
            </a:r>
          </a:p>
          <a:p>
            <a:pPr marL="0" indent="0" algn="ctr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b="1" dirty="0" smtClean="0">
                <a:solidFill>
                  <a:schemeClr val="tx2"/>
                </a:solidFill>
                <a:hlinkClick r:id="rId2"/>
              </a:rPr>
              <a:t>www.fafsa.gov</a:t>
            </a:r>
            <a:endParaRPr lang="en-US" b="1" dirty="0" smtClean="0">
              <a:solidFill>
                <a:schemeClr val="tx2"/>
              </a:solidFill>
            </a:endParaRPr>
          </a:p>
          <a:p>
            <a:pPr marL="0" indent="0" algn="ctr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800" b="1" dirty="0">
                <a:solidFill>
                  <a:srgbClr val="2B8DB4"/>
                </a:solidFill>
              </a:rPr>
              <a:t>T</a:t>
            </a:r>
            <a:r>
              <a:rPr lang="en-US" sz="2800" b="1" dirty="0" smtClean="0">
                <a:solidFill>
                  <a:srgbClr val="2B8DB4"/>
                </a:solidFill>
              </a:rPr>
              <a:t>he FAFSA opens on October 1 every year.</a:t>
            </a:r>
          </a:p>
          <a:p>
            <a:pPr marL="0" indent="0" algn="ctr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800" b="1" dirty="0" smtClean="0">
                <a:solidFill>
                  <a:srgbClr val="2B8DB4"/>
                </a:solidFill>
              </a:rPr>
              <a:t>For academic year 2017-18, use 2015 taxes.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endParaRPr lang="en-US" sz="2800" b="1" dirty="0" smtClean="0">
              <a:solidFill>
                <a:srgbClr val="2B8DB4"/>
              </a:solidFill>
            </a:endParaRPr>
          </a:p>
          <a:p>
            <a:pPr marL="0" indent="0" algn="ctr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800" b="1" dirty="0" smtClean="0">
                <a:solidFill>
                  <a:srgbClr val="2B8DB4"/>
                </a:solidFill>
              </a:rPr>
              <a:t> </a:t>
            </a:r>
          </a:p>
          <a:p>
            <a:pPr marL="0" indent="0" algn="ctr">
              <a:spcAft>
                <a:spcPts val="600"/>
              </a:spcAft>
              <a:buClr>
                <a:schemeClr val="tx1"/>
              </a:buClr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charset="2"/>
              <a:buChar char="v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 descr="https://encrypted-tbn3.gstatic.com/images?q=tbn:ANd9GcRhxMYqWW2v_P4JrXi5dhK_4FRd9rAXnoXGqfVpNOL-eWtEaidkT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4114800" cy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1206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480060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Wingdings" charset="2"/>
              <a:buChar char="ü"/>
            </a:pPr>
            <a:r>
              <a:rPr lang="en-US" sz="2800" b="1" dirty="0" smtClean="0"/>
              <a:t>Have an honest family talk and make a plan.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Wingdings" charset="2"/>
              <a:buChar char="ü"/>
            </a:pPr>
            <a:r>
              <a:rPr lang="en-US" sz="2800" b="1" dirty="0" smtClean="0"/>
              <a:t>Save what you can.  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Wingdings" charset="2"/>
              <a:buChar char="ü"/>
            </a:pPr>
            <a:r>
              <a:rPr lang="en-US" sz="2800" b="1" dirty="0" smtClean="0"/>
              <a:t>Apply for scholarships NOW. 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Wingdings" charset="2"/>
              <a:buChar char="ü"/>
            </a:pPr>
            <a:r>
              <a:rPr lang="en-US" sz="2800" b="1" dirty="0" smtClean="0"/>
              <a:t>Cut expenses: cable, Internet, cell phone, dining out, clothing, bank/credit card fees.…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Wingdings" charset="2"/>
              <a:buChar char="ü"/>
            </a:pPr>
            <a:r>
              <a:rPr lang="en-US" sz="2800" b="1" dirty="0" smtClean="0"/>
              <a:t>Get a job or a second job.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Wingdings" charset="2"/>
              <a:buChar char="ü"/>
            </a:pPr>
            <a:r>
              <a:rPr lang="en-US" sz="2800" b="1" dirty="0" smtClean="0"/>
              <a:t>Attend </a:t>
            </a:r>
            <a:r>
              <a:rPr lang="en-US" sz="2800" b="1" dirty="0"/>
              <a:t>the best fit college that offers the best financial aid package.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		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11131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Final Advice: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What can we do now?</a:t>
            </a:r>
            <a:br>
              <a:rPr lang="en-US" dirty="0" smtClean="0">
                <a:solidFill>
                  <a:srgbClr val="008000"/>
                </a:solidFill>
              </a:rPr>
            </a:b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4294967295"/>
          </p:nvPr>
        </p:nvSpPr>
        <p:spPr>
          <a:xfrm>
            <a:off x="892175" y="974725"/>
            <a:ext cx="8251825" cy="244475"/>
          </a:xfrm>
        </p:spPr>
        <p:txBody>
          <a:bodyPr>
            <a:normAutofit fontScale="32500" lnSpcReduction="20000"/>
          </a:bodyPr>
          <a:lstStyle/>
          <a:p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</p:txBody>
      </p:sp>
      <p:pic>
        <p:nvPicPr>
          <p:cNvPr id="7" name="irc_mi" descr="http://christianitymalaysia.com/wp/wp-content/uploads/2013/10/mother-and-teen-son-talking-in-kitche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57400"/>
            <a:ext cx="1879600" cy="112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blog.taxbrain.com/wp-content/uploads/college-money-saving-tip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1981200" cy="1260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s://smarttracktoolkit.com/images/CollegeGradYes300px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81600"/>
            <a:ext cx="2514600" cy="15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434933"/>
      </p:ext>
    </p:extLst>
  </p:cSld>
  <p:clrMapOvr>
    <a:masterClrMapping/>
  </p:clrMapOvr>
  <p:transition advClick="0" advTm="11772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627200" cy="5334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/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b="0" dirty="0" smtClean="0">
                <a:solidFill>
                  <a:srgbClr val="024E35"/>
                </a:solidFill>
              </a:rPr>
              <a:t>The </a:t>
            </a:r>
            <a:r>
              <a:rPr lang="en-US" sz="3200" b="0" dirty="0">
                <a:solidFill>
                  <a:srgbClr val="024E35"/>
                </a:solidFill>
              </a:rPr>
              <a:t>College Place-</a:t>
            </a:r>
            <a:r>
              <a:rPr lang="en-US" sz="3200" b="0" dirty="0" smtClean="0">
                <a:solidFill>
                  <a:srgbClr val="024E35"/>
                </a:solidFill>
              </a:rPr>
              <a:t>CT/ECMC</a:t>
            </a:r>
            <a:br>
              <a:rPr lang="en-US" sz="3200" b="0" dirty="0" smtClean="0">
                <a:solidFill>
                  <a:srgbClr val="024E35"/>
                </a:solidFill>
              </a:rPr>
            </a:br>
            <a:r>
              <a:rPr lang="en-US" sz="3200" dirty="0" err="1" smtClean="0">
                <a:solidFill>
                  <a:srgbClr val="000000"/>
                </a:solidFill>
              </a:rPr>
              <a:t>www.ecmc.org</a:t>
            </a:r>
            <a:r>
              <a:rPr lang="en-US" sz="3200" dirty="0" smtClean="0">
                <a:solidFill>
                  <a:srgbClr val="000000"/>
                </a:solidFill>
              </a:rPr>
              <a:t>/</a:t>
            </a:r>
            <a:r>
              <a:rPr lang="en-US" sz="3200" dirty="0" err="1" smtClean="0">
                <a:solidFill>
                  <a:srgbClr val="000000"/>
                </a:solidFill>
              </a:rPr>
              <a:t>tcp</a:t>
            </a:r>
            <a:r>
              <a:rPr lang="en-US" sz="3200" dirty="0" smtClean="0">
                <a:solidFill>
                  <a:srgbClr val="000000"/>
                </a:solidFill>
              </a:rPr>
              <a:t>-survey</a:t>
            </a:r>
            <a:r>
              <a:rPr lang="en-US" sz="4000" dirty="0">
                <a:solidFill>
                  <a:srgbClr val="000000"/>
                </a:solidFill>
              </a:rPr>
              <a:t/>
            </a:r>
            <a:br>
              <a:rPr lang="en-US" sz="4000" dirty="0">
                <a:solidFill>
                  <a:srgbClr val="000000"/>
                </a:solidFill>
              </a:rPr>
            </a:br>
            <a:r>
              <a:rPr lang="en-US" sz="4000" dirty="0">
                <a:solidFill>
                  <a:srgbClr val="000000"/>
                </a:solidFill>
              </a:rPr>
              <a:t/>
            </a:r>
            <a:br>
              <a:rPr lang="en-US" sz="4000" dirty="0">
                <a:solidFill>
                  <a:srgbClr val="000000"/>
                </a:solidFill>
              </a:rPr>
            </a:b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153400" cy="50292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2800" dirty="0" smtClean="0">
                <a:solidFill>
                  <a:srgbClr val="024E35"/>
                </a:solidFill>
              </a:rPr>
              <a:t>Holly Franquet, Director</a:t>
            </a:r>
          </a:p>
          <a:p>
            <a:pPr algn="ctr">
              <a:buFontTx/>
              <a:buNone/>
            </a:pPr>
            <a:r>
              <a:rPr lang="en-US" sz="2800" dirty="0" smtClean="0">
                <a:solidFill>
                  <a:srgbClr val="024E35"/>
                </a:solidFill>
              </a:rPr>
              <a:t>Office: B-110 at Housatonic CC</a:t>
            </a:r>
          </a:p>
          <a:p>
            <a:pPr algn="ctr">
              <a:buFontTx/>
              <a:buNone/>
            </a:pPr>
            <a:r>
              <a:rPr lang="en-US" sz="2800" dirty="0" smtClean="0">
                <a:solidFill>
                  <a:srgbClr val="024E35"/>
                </a:solidFill>
              </a:rPr>
              <a:t>O: (203) 335-0381	C: (203) 455-7858	</a:t>
            </a:r>
          </a:p>
          <a:p>
            <a:pPr algn="ctr">
              <a:buFontTx/>
              <a:buNone/>
            </a:pPr>
            <a:r>
              <a:rPr lang="en-US" sz="2800" dirty="0" smtClean="0">
                <a:solidFill>
                  <a:srgbClr val="024E35"/>
                </a:solidFill>
                <a:hlinkClick r:id="rId2"/>
              </a:rPr>
              <a:t>www.ecmc.org</a:t>
            </a:r>
            <a:endParaRPr lang="en-US" sz="2800" dirty="0" smtClean="0">
              <a:solidFill>
                <a:srgbClr val="024E35"/>
              </a:solidFill>
            </a:endParaRPr>
          </a:p>
          <a:p>
            <a:pPr algn="ctr">
              <a:buFontTx/>
              <a:buNone/>
            </a:pPr>
            <a:r>
              <a:rPr lang="en-US" sz="2800" dirty="0" err="1" smtClean="0">
                <a:solidFill>
                  <a:srgbClr val="024E35"/>
                </a:solidFill>
              </a:rPr>
              <a:t>ConnecticutTCP@ecmc.org</a:t>
            </a:r>
            <a:endParaRPr lang="en-US" sz="2800" dirty="0" smtClean="0">
              <a:solidFill>
                <a:srgbClr val="024E35"/>
              </a:solidFill>
            </a:endParaRPr>
          </a:p>
          <a:p>
            <a:pPr algn="ctr">
              <a:buFontTx/>
              <a:buNone/>
            </a:pPr>
            <a:endParaRPr lang="en-US" sz="2800" dirty="0" smtClean="0">
              <a:solidFill>
                <a:schemeClr val="accent5"/>
              </a:solidFill>
            </a:endParaRPr>
          </a:p>
          <a:p>
            <a:pPr algn="ctr"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				  The College Place-CT</a:t>
            </a:r>
          </a:p>
          <a:p>
            <a:pPr algn="ctr">
              <a:buFontTx/>
              <a:buNone/>
            </a:pPr>
            <a:endParaRPr lang="en-US" b="1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88335"/>
            <a:ext cx="8534400" cy="1667435"/>
          </a:xfrm>
          <a:prstGeom prst="rect">
            <a:avLst/>
          </a:prstGeom>
        </p:spPr>
      </p:pic>
      <p:pic>
        <p:nvPicPr>
          <p:cNvPr id="5" name="Picture 4" descr="aceboo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800"/>
            <a:ext cx="1828800" cy="56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1371600" cy="13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1969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08000"/>
                </a:solidFill>
              </a:rPr>
              <a:t>What is Financial Aid?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28600" y="1143000"/>
            <a:ext cx="7627200" cy="4983165"/>
          </a:xfrm>
        </p:spPr>
        <p:txBody>
          <a:bodyPr/>
          <a:lstStyle/>
          <a:p>
            <a:pPr marL="0" algn="ctr">
              <a:buClr>
                <a:schemeClr val="tx1"/>
              </a:buClr>
              <a:buNone/>
            </a:pPr>
            <a:r>
              <a:rPr lang="en-US" b="1" dirty="0" smtClean="0">
                <a:solidFill>
                  <a:schemeClr val="tx2"/>
                </a:solidFill>
              </a:rPr>
              <a:t>Any money </a:t>
            </a:r>
          </a:p>
          <a:p>
            <a:pPr marL="0" algn="ctr">
              <a:buClr>
                <a:schemeClr val="tx1"/>
              </a:buClr>
              <a:buNone/>
            </a:pPr>
            <a:r>
              <a:rPr lang="en-US" b="1" dirty="0" smtClean="0">
                <a:solidFill>
                  <a:schemeClr val="tx2"/>
                </a:solidFill>
              </a:rPr>
              <a:t>provided </a:t>
            </a:r>
            <a:r>
              <a:rPr lang="en-US" b="1" dirty="0">
                <a:solidFill>
                  <a:schemeClr val="tx2"/>
                </a:solidFill>
              </a:rPr>
              <a:t>to students and </a:t>
            </a:r>
            <a:r>
              <a:rPr lang="en-US" b="1" dirty="0" smtClean="0">
                <a:solidFill>
                  <a:schemeClr val="tx2"/>
                </a:solidFill>
              </a:rPr>
              <a:t>families </a:t>
            </a:r>
          </a:p>
          <a:p>
            <a:pPr marL="0" algn="ctr">
              <a:buClr>
                <a:schemeClr val="tx1"/>
              </a:buClr>
              <a:buNone/>
            </a:pPr>
            <a:r>
              <a:rPr lang="en-US" b="1" dirty="0" smtClean="0">
                <a:solidFill>
                  <a:schemeClr val="tx2"/>
                </a:solidFill>
              </a:rPr>
              <a:t>to </a:t>
            </a:r>
            <a:r>
              <a:rPr lang="en-US" b="1" dirty="0">
                <a:solidFill>
                  <a:schemeClr val="tx2"/>
                </a:solidFill>
              </a:rPr>
              <a:t>help pay </a:t>
            </a:r>
            <a:r>
              <a:rPr lang="en-US" b="1" dirty="0" smtClean="0">
                <a:solidFill>
                  <a:schemeClr val="tx2"/>
                </a:solidFill>
              </a:rPr>
              <a:t>for </a:t>
            </a:r>
          </a:p>
          <a:p>
            <a:pPr marL="0" algn="ctr">
              <a:buClr>
                <a:schemeClr val="tx1"/>
              </a:buClr>
              <a:buNone/>
            </a:pPr>
            <a:r>
              <a:rPr lang="en-US" b="1" dirty="0" smtClean="0">
                <a:solidFill>
                  <a:schemeClr val="tx2"/>
                </a:solidFill>
              </a:rPr>
              <a:t>postsecondary </a:t>
            </a:r>
            <a:r>
              <a:rPr lang="en-US" b="1" dirty="0">
                <a:solidFill>
                  <a:schemeClr val="tx2"/>
                </a:solidFill>
              </a:rPr>
              <a:t>educational </a:t>
            </a:r>
            <a:r>
              <a:rPr lang="en-US" b="1" dirty="0" smtClean="0">
                <a:solidFill>
                  <a:schemeClr val="tx2"/>
                </a:solidFill>
              </a:rPr>
              <a:t>expenses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17900"/>
            <a:ext cx="3733800" cy="311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441700"/>
            <a:ext cx="2374900" cy="3416300"/>
          </a:xfrm>
          <a:prstGeom prst="rect">
            <a:avLst/>
          </a:prstGeom>
        </p:spPr>
      </p:pic>
    </p:spTree>
  </p:cSld>
  <p:clrMapOvr>
    <a:masterClrMapping/>
  </p:clrMapOvr>
  <p:transition advClick="0" advTm="6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86738" cy="9906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8000"/>
                </a:solidFill>
              </a:rPr>
              <a:t>Financial Need = COA - EFC</a:t>
            </a:r>
            <a:endParaRPr lang="en-US" sz="4000" b="1" dirty="0">
              <a:solidFill>
                <a:srgbClr val="008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146200" cy="5486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Cost of Attendance (COA):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   Tuition &amp; fees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+ Room &amp; board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+ Books &amp; supplie</a:t>
            </a:r>
            <a:r>
              <a:rPr lang="en-US" sz="2800" dirty="0">
                <a:solidFill>
                  <a:schemeClr val="tx2"/>
                </a:solidFill>
              </a:rPr>
              <a:t>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+ Transportation &amp; personal expenses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+ Loan fees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Expected Family Contribution (EFC): 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The amount, determined by the FAFSA, that your family can afford to pay for college.</a:t>
            </a:r>
          </a:p>
        </p:txBody>
      </p:sp>
    </p:spTree>
  </p:cSld>
  <p:clrMapOvr>
    <a:masterClrMapping/>
  </p:clrMapOvr>
  <p:transition advClick="0" advTm="8857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A Financial Aid Award Letter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305800" cy="563879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2400" b="1" dirty="0" smtClean="0"/>
              <a:t>Expected </a:t>
            </a:r>
            <a:r>
              <a:rPr lang="en-US" sz="2400" b="1" dirty="0"/>
              <a:t>Family Contribution = 0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	☐</a:t>
            </a:r>
            <a:r>
              <a:rPr lang="en-US" sz="2400" dirty="0"/>
              <a:t>Federal Pell Grant		</a:t>
            </a:r>
            <a:r>
              <a:rPr lang="en-US" sz="2400" dirty="0" smtClean="0"/>
              <a:t>$5,730</a:t>
            </a:r>
            <a:endParaRPr lang="en-US" sz="2400" dirty="0"/>
          </a:p>
          <a:p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sz="2400" dirty="0">
                <a:ea typeface="ＭＳ ゴシック"/>
                <a:cs typeface="ＭＳ ゴシック"/>
              </a:rPr>
              <a:t>Federal Supplemental Grant	</a:t>
            </a:r>
            <a:r>
              <a:rPr lang="en-US" sz="2400" dirty="0" smtClean="0">
                <a:ea typeface="ＭＳ ゴシック"/>
                <a:cs typeface="ＭＳ ゴシック"/>
              </a:rPr>
              <a:t>$   </a:t>
            </a:r>
            <a:r>
              <a:rPr lang="en-US" sz="2400" dirty="0">
                <a:ea typeface="ＭＳ ゴシック"/>
                <a:cs typeface="ＭＳ ゴシック"/>
              </a:rPr>
              <a:t>7</a:t>
            </a:r>
            <a:r>
              <a:rPr lang="en-US" sz="2400" dirty="0" smtClean="0">
                <a:ea typeface="ＭＳ ゴシック"/>
                <a:cs typeface="ＭＳ ゴシック"/>
              </a:rPr>
              <a:t>00</a:t>
            </a:r>
            <a:endParaRPr lang="en-US" sz="2400" dirty="0">
              <a:ea typeface="ＭＳ ゴシック"/>
              <a:cs typeface="ＭＳ ゴシック"/>
            </a:endParaRPr>
          </a:p>
          <a:p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sz="2400" dirty="0"/>
              <a:t>University Grant			</a:t>
            </a:r>
            <a:r>
              <a:rPr lang="en-US" sz="2400" dirty="0" smtClean="0"/>
              <a:t>$</a:t>
            </a:r>
            <a:r>
              <a:rPr lang="en-US" sz="2400" dirty="0"/>
              <a:t>6,500</a:t>
            </a:r>
          </a:p>
          <a:p>
            <a:r>
              <a:rPr lang="en-US" sz="2400" u="sng" dirty="0">
                <a:solidFill>
                  <a:schemeClr val="bg1">
                    <a:lumMod val="10000"/>
                  </a:schemeClr>
                </a:solidFill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sz="2400" u="sng" dirty="0">
                <a:solidFill>
                  <a:schemeClr val="bg1">
                    <a:lumMod val="10000"/>
                  </a:schemeClr>
                </a:solidFill>
              </a:rPr>
              <a:t>Federal </a:t>
            </a:r>
            <a:r>
              <a:rPr lang="en-US" sz="2400" u="sng" dirty="0" smtClean="0">
                <a:solidFill>
                  <a:schemeClr val="bg1">
                    <a:lumMod val="10000"/>
                  </a:schemeClr>
                </a:solidFill>
              </a:rPr>
              <a:t>Direct Loan</a:t>
            </a:r>
            <a:r>
              <a:rPr lang="en-US" sz="2400" u="sng" dirty="0">
                <a:solidFill>
                  <a:schemeClr val="bg1">
                    <a:lumMod val="10000"/>
                  </a:schemeClr>
                </a:solidFill>
              </a:rPr>
              <a:t>		</a:t>
            </a:r>
            <a:r>
              <a:rPr lang="en-US" sz="2400" u="sng" dirty="0" smtClean="0">
                <a:solidFill>
                  <a:schemeClr val="bg1">
                    <a:lumMod val="10000"/>
                  </a:schemeClr>
                </a:solidFill>
              </a:rPr>
              <a:t>$</a:t>
            </a:r>
            <a:r>
              <a:rPr lang="en-US" sz="2400" u="sng" dirty="0">
                <a:solidFill>
                  <a:schemeClr val="bg1">
                    <a:lumMod val="10000"/>
                  </a:schemeClr>
                </a:solidFill>
              </a:rPr>
              <a:t>5,500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b="1" dirty="0">
                <a:ea typeface="ＭＳ ゴシック"/>
                <a:cs typeface="ＭＳ ゴシック"/>
              </a:rPr>
              <a:t>TOTAL FINANCIAL AID:	</a:t>
            </a:r>
            <a:r>
              <a:rPr lang="en-US" sz="2400" b="1" dirty="0" smtClean="0">
                <a:ea typeface="ＭＳ ゴシック"/>
                <a:cs typeface="ＭＳ ゴシック"/>
              </a:rPr>
              <a:t>          $18,430</a:t>
            </a:r>
            <a:endParaRPr lang="en-US" sz="2400" b="1" dirty="0">
              <a:ea typeface="ＭＳ ゴシック"/>
              <a:cs typeface="ＭＳ ゴシック"/>
            </a:endParaRPr>
          </a:p>
          <a:p>
            <a:pPr>
              <a:buNone/>
            </a:pPr>
            <a:endParaRPr lang="en-US" sz="2400" b="1" dirty="0">
              <a:ea typeface="ＭＳ ゴシック"/>
              <a:cs typeface="ＭＳ ゴシック"/>
            </a:endParaRPr>
          </a:p>
          <a:p>
            <a:pPr>
              <a:buNone/>
            </a:pPr>
            <a:r>
              <a:rPr lang="en-US" sz="2200" b="1" dirty="0">
                <a:ea typeface="ＭＳ ゴシック"/>
                <a:cs typeface="ＭＳ ゴシック"/>
              </a:rPr>
              <a:t>Direct </a:t>
            </a:r>
            <a:r>
              <a:rPr lang="en-US" sz="2200" b="1" dirty="0" smtClean="0">
                <a:ea typeface="ＭＳ ゴシック"/>
                <a:cs typeface="ＭＳ ゴシック"/>
              </a:rPr>
              <a:t>costs (paid to college):</a:t>
            </a:r>
            <a:r>
              <a:rPr lang="en-US" sz="2200" dirty="0">
                <a:ea typeface="ＭＳ ゴシック"/>
                <a:cs typeface="ＭＳ ゴシック"/>
              </a:rPr>
              <a:t>					</a:t>
            </a:r>
          </a:p>
          <a:p>
            <a:pPr>
              <a:buNone/>
            </a:pPr>
            <a:r>
              <a:rPr lang="en-US" sz="2200" dirty="0">
                <a:ea typeface="ＭＳ ゴシック"/>
                <a:cs typeface="ＭＳ ゴシック"/>
              </a:rPr>
              <a:t>--Tuition, fees, room &amp; board		</a:t>
            </a:r>
            <a:r>
              <a:rPr lang="en-US" sz="2200" dirty="0" smtClean="0">
                <a:ea typeface="ＭＳ ゴシック"/>
                <a:cs typeface="ＭＳ ゴシック"/>
              </a:rPr>
              <a:t>$20,500 (half in fall/spring)</a:t>
            </a:r>
            <a:endParaRPr lang="en-US" sz="2200" dirty="0">
              <a:ea typeface="ＭＳ ゴシック"/>
              <a:cs typeface="ＭＳ ゴシック"/>
            </a:endParaRPr>
          </a:p>
          <a:p>
            <a:pPr>
              <a:buNone/>
            </a:pPr>
            <a:r>
              <a:rPr lang="en-US" sz="2200" b="1" dirty="0">
                <a:ea typeface="ＭＳ ゴシック"/>
                <a:cs typeface="ＭＳ ゴシック"/>
              </a:rPr>
              <a:t>Indirect </a:t>
            </a:r>
            <a:r>
              <a:rPr lang="en-US" sz="2200" b="1" dirty="0" smtClean="0">
                <a:ea typeface="ＭＳ ゴシック"/>
                <a:cs typeface="ＭＳ ゴシック"/>
              </a:rPr>
              <a:t>costs ($ you need):</a:t>
            </a:r>
            <a:endParaRPr lang="en-US" sz="2200" b="1" dirty="0">
              <a:ea typeface="ＭＳ ゴシック"/>
              <a:cs typeface="ＭＳ ゴシック"/>
            </a:endParaRPr>
          </a:p>
          <a:p>
            <a:pPr>
              <a:buNone/>
            </a:pPr>
            <a:r>
              <a:rPr lang="en-US" sz="2200" dirty="0">
                <a:ea typeface="ＭＳ ゴシック"/>
                <a:cs typeface="ＭＳ ゴシック"/>
              </a:rPr>
              <a:t>--Books					$  </a:t>
            </a:r>
            <a:r>
              <a:rPr lang="en-US" sz="2200" dirty="0" smtClean="0">
                <a:ea typeface="ＭＳ ゴシック"/>
                <a:cs typeface="ＭＳ ゴシック"/>
              </a:rPr>
              <a:t>1,000 (college’s estimate)</a:t>
            </a:r>
            <a:endParaRPr lang="en-US" sz="2200" dirty="0">
              <a:ea typeface="ＭＳ ゴシック"/>
              <a:cs typeface="ＭＳ ゴシック"/>
            </a:endParaRPr>
          </a:p>
          <a:p>
            <a:pPr>
              <a:buNone/>
            </a:pPr>
            <a:r>
              <a:rPr lang="en-US" sz="2200" dirty="0">
                <a:ea typeface="ＭＳ ゴシック"/>
                <a:cs typeface="ＭＳ ゴシック"/>
              </a:rPr>
              <a:t>--</a:t>
            </a:r>
            <a:r>
              <a:rPr lang="en-US" sz="2200" u="sng" dirty="0">
                <a:ea typeface="ＭＳ ゴシック"/>
                <a:cs typeface="ＭＳ ゴシック"/>
              </a:rPr>
              <a:t>Transportation/personal expenses	$  </a:t>
            </a:r>
            <a:r>
              <a:rPr lang="en-US" sz="2200" u="sng" dirty="0" smtClean="0">
                <a:ea typeface="ＭＳ ゴシック"/>
                <a:cs typeface="ＭＳ ゴシック"/>
              </a:rPr>
              <a:t>1,500 (college’s estimate)</a:t>
            </a:r>
            <a:endParaRPr lang="en-US" sz="2200" u="sng" dirty="0">
              <a:ea typeface="ＭＳ ゴシック"/>
              <a:cs typeface="ＭＳ ゴシック"/>
            </a:endParaRPr>
          </a:p>
          <a:p>
            <a:pPr>
              <a:buNone/>
            </a:pPr>
            <a:r>
              <a:rPr lang="en-US" sz="2200" b="1" dirty="0">
                <a:ea typeface="ＭＳ ゴシック"/>
                <a:cs typeface="ＭＳ ゴシック"/>
              </a:rPr>
              <a:t>Cost of attendance			</a:t>
            </a:r>
            <a:r>
              <a:rPr lang="en-US" sz="2200" b="1" dirty="0" smtClean="0">
                <a:ea typeface="ＭＳ ゴシック"/>
                <a:cs typeface="ＭＳ ゴシック"/>
              </a:rPr>
              <a:t>$23,000</a:t>
            </a:r>
            <a:r>
              <a:rPr lang="en-US" sz="2400" dirty="0">
                <a:ea typeface="ＭＳ ゴシック"/>
                <a:cs typeface="ＭＳ ゴシック"/>
              </a:rPr>
              <a:t>		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82403"/>
      </p:ext>
    </p:extLst>
  </p:cSld>
  <p:clrMapOvr>
    <a:masterClrMapping/>
  </p:clrMapOvr>
  <p:transition advClick="0" advTm="11819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Another Award Letter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305800" cy="563879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2400" b="1" dirty="0" smtClean="0"/>
              <a:t>Expected </a:t>
            </a:r>
            <a:r>
              <a:rPr lang="en-US" sz="2400" b="1" dirty="0"/>
              <a:t>Family Contribution = 0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	☐</a:t>
            </a:r>
            <a:r>
              <a:rPr lang="en-US" sz="2400" dirty="0"/>
              <a:t>Federal Pell Grant		</a:t>
            </a:r>
            <a:r>
              <a:rPr lang="en-US" sz="2400" dirty="0" smtClean="0"/>
              <a:t>$5,730</a:t>
            </a:r>
            <a:endParaRPr lang="en-US" sz="2400" dirty="0"/>
          </a:p>
          <a:p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sz="2400" dirty="0" smtClean="0">
                <a:ea typeface="ＭＳ ゴシック"/>
                <a:cs typeface="ＭＳ ゴシック"/>
              </a:rPr>
              <a:t>University Scholarship</a:t>
            </a:r>
            <a:r>
              <a:rPr lang="en-US" sz="2400" dirty="0">
                <a:ea typeface="ＭＳ ゴシック"/>
                <a:cs typeface="ＭＳ ゴシック"/>
              </a:rPr>
              <a:t>	</a:t>
            </a:r>
            <a:r>
              <a:rPr lang="en-US" sz="2400" dirty="0" smtClean="0">
                <a:ea typeface="ＭＳ ゴシック"/>
                <a:cs typeface="ＭＳ ゴシック"/>
              </a:rPr>
              <a:t>          $13,000</a:t>
            </a:r>
            <a:endParaRPr lang="en-US" sz="2400" dirty="0">
              <a:ea typeface="ＭＳ ゴシック"/>
              <a:cs typeface="ＭＳ ゴシック"/>
            </a:endParaRPr>
          </a:p>
          <a:p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sz="2400" dirty="0"/>
              <a:t>University Grant			</a:t>
            </a:r>
            <a:r>
              <a:rPr lang="en-US" sz="2400" dirty="0" smtClean="0"/>
              <a:t>$8,200</a:t>
            </a:r>
            <a:endParaRPr lang="en-US" sz="2400" dirty="0"/>
          </a:p>
          <a:p>
            <a:r>
              <a:rPr lang="en-US" sz="2400" u="sng" dirty="0">
                <a:solidFill>
                  <a:schemeClr val="bg1">
                    <a:lumMod val="10000"/>
                  </a:schemeClr>
                </a:solidFill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sz="2400" u="sng" dirty="0">
                <a:solidFill>
                  <a:schemeClr val="bg1">
                    <a:lumMod val="10000"/>
                  </a:schemeClr>
                </a:solidFill>
              </a:rPr>
              <a:t>Federal </a:t>
            </a:r>
            <a:r>
              <a:rPr lang="en-US" sz="2400" u="sng" dirty="0" smtClean="0">
                <a:solidFill>
                  <a:schemeClr val="bg1">
                    <a:lumMod val="10000"/>
                  </a:schemeClr>
                </a:solidFill>
              </a:rPr>
              <a:t>Direct Loan</a:t>
            </a:r>
            <a:r>
              <a:rPr lang="en-US" sz="2400" u="sng" dirty="0">
                <a:solidFill>
                  <a:schemeClr val="bg1">
                    <a:lumMod val="10000"/>
                  </a:schemeClr>
                </a:solidFill>
              </a:rPr>
              <a:t>		</a:t>
            </a:r>
            <a:r>
              <a:rPr lang="en-US" sz="2400" u="sng" dirty="0" smtClean="0">
                <a:solidFill>
                  <a:schemeClr val="bg1">
                    <a:lumMod val="10000"/>
                  </a:schemeClr>
                </a:solidFill>
              </a:rPr>
              <a:t>$</a:t>
            </a:r>
            <a:r>
              <a:rPr lang="en-US" sz="2400" u="sng" dirty="0">
                <a:solidFill>
                  <a:schemeClr val="bg1">
                    <a:lumMod val="10000"/>
                  </a:schemeClr>
                </a:solidFill>
              </a:rPr>
              <a:t>5,500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b="1" dirty="0">
                <a:ea typeface="ＭＳ ゴシック"/>
                <a:cs typeface="ＭＳ ゴシック"/>
              </a:rPr>
              <a:t>TOTAL FINANCIAL AID:	</a:t>
            </a:r>
            <a:r>
              <a:rPr lang="en-US" sz="2400" b="1" dirty="0" smtClean="0">
                <a:ea typeface="ＭＳ ゴシック"/>
                <a:cs typeface="ＭＳ ゴシック"/>
              </a:rPr>
              <a:t>          $32,430</a:t>
            </a:r>
            <a:endParaRPr lang="en-US" sz="2400" b="1" dirty="0">
              <a:ea typeface="ＭＳ ゴシック"/>
              <a:cs typeface="ＭＳ ゴシック"/>
            </a:endParaRPr>
          </a:p>
          <a:p>
            <a:pPr>
              <a:buNone/>
            </a:pPr>
            <a:endParaRPr lang="en-US" sz="2400" b="1" dirty="0">
              <a:ea typeface="ＭＳ ゴシック"/>
              <a:cs typeface="ＭＳ ゴシック"/>
            </a:endParaRPr>
          </a:p>
          <a:p>
            <a:pPr>
              <a:buNone/>
            </a:pPr>
            <a:r>
              <a:rPr lang="en-US" sz="2200" b="1" dirty="0">
                <a:ea typeface="ＭＳ ゴシック"/>
                <a:cs typeface="ＭＳ ゴシック"/>
              </a:rPr>
              <a:t>Direct </a:t>
            </a:r>
            <a:r>
              <a:rPr lang="en-US" sz="2200" b="1" dirty="0" smtClean="0">
                <a:ea typeface="ＭＳ ゴシック"/>
                <a:cs typeface="ＭＳ ゴシック"/>
              </a:rPr>
              <a:t>costs (paid to college):</a:t>
            </a:r>
            <a:r>
              <a:rPr lang="en-US" sz="2200" dirty="0">
                <a:ea typeface="ＭＳ ゴシック"/>
                <a:cs typeface="ＭＳ ゴシック"/>
              </a:rPr>
              <a:t>					</a:t>
            </a:r>
          </a:p>
          <a:p>
            <a:pPr>
              <a:buNone/>
            </a:pPr>
            <a:r>
              <a:rPr lang="en-US" sz="2200" dirty="0">
                <a:ea typeface="ＭＳ ゴシック"/>
                <a:cs typeface="ＭＳ ゴシック"/>
              </a:rPr>
              <a:t>--Tuition, fees, room &amp; board		</a:t>
            </a:r>
            <a:r>
              <a:rPr lang="en-US" sz="2200" dirty="0" smtClean="0">
                <a:ea typeface="ＭＳ ゴシック"/>
                <a:cs typeface="ＭＳ ゴシック"/>
              </a:rPr>
              <a:t>$48,000 (half in fall/spring)</a:t>
            </a:r>
            <a:endParaRPr lang="en-US" sz="2200" dirty="0">
              <a:ea typeface="ＭＳ ゴシック"/>
              <a:cs typeface="ＭＳ ゴシック"/>
            </a:endParaRPr>
          </a:p>
          <a:p>
            <a:pPr>
              <a:buNone/>
            </a:pPr>
            <a:r>
              <a:rPr lang="en-US" sz="2200" b="1" dirty="0">
                <a:ea typeface="ＭＳ ゴシック"/>
                <a:cs typeface="ＭＳ ゴシック"/>
              </a:rPr>
              <a:t>Indirect </a:t>
            </a:r>
            <a:r>
              <a:rPr lang="en-US" sz="2200" b="1" dirty="0" smtClean="0">
                <a:ea typeface="ＭＳ ゴシック"/>
                <a:cs typeface="ＭＳ ゴシック"/>
              </a:rPr>
              <a:t>costs ($ you need):</a:t>
            </a:r>
            <a:endParaRPr lang="en-US" sz="2200" b="1" dirty="0">
              <a:ea typeface="ＭＳ ゴシック"/>
              <a:cs typeface="ＭＳ ゴシック"/>
            </a:endParaRPr>
          </a:p>
          <a:p>
            <a:pPr>
              <a:buNone/>
            </a:pPr>
            <a:r>
              <a:rPr lang="en-US" sz="2200" dirty="0">
                <a:ea typeface="ＭＳ ゴシック"/>
                <a:cs typeface="ＭＳ ゴシック"/>
              </a:rPr>
              <a:t>--Books					$  </a:t>
            </a:r>
            <a:r>
              <a:rPr lang="en-US" sz="2200" dirty="0" smtClean="0">
                <a:ea typeface="ＭＳ ゴシック"/>
                <a:cs typeface="ＭＳ ゴシック"/>
              </a:rPr>
              <a:t>1,000 (college’s estimate)</a:t>
            </a:r>
            <a:endParaRPr lang="en-US" sz="2200" dirty="0">
              <a:ea typeface="ＭＳ ゴシック"/>
              <a:cs typeface="ＭＳ ゴシック"/>
            </a:endParaRPr>
          </a:p>
          <a:p>
            <a:pPr>
              <a:buNone/>
            </a:pPr>
            <a:r>
              <a:rPr lang="en-US" sz="2200" dirty="0">
                <a:ea typeface="ＭＳ ゴシック"/>
                <a:cs typeface="ＭＳ ゴシック"/>
              </a:rPr>
              <a:t>--</a:t>
            </a:r>
            <a:r>
              <a:rPr lang="en-US" sz="2200" u="sng" dirty="0">
                <a:ea typeface="ＭＳ ゴシック"/>
                <a:cs typeface="ＭＳ ゴシック"/>
              </a:rPr>
              <a:t>Transportation/personal expenses	$  </a:t>
            </a:r>
            <a:r>
              <a:rPr lang="en-US" sz="2200" u="sng" dirty="0" smtClean="0">
                <a:ea typeface="ＭＳ ゴシック"/>
                <a:cs typeface="ＭＳ ゴシック"/>
              </a:rPr>
              <a:t>1,500 (college’s estimate)</a:t>
            </a:r>
            <a:endParaRPr lang="en-US" sz="2200" u="sng" dirty="0">
              <a:ea typeface="ＭＳ ゴシック"/>
              <a:cs typeface="ＭＳ ゴシック"/>
            </a:endParaRPr>
          </a:p>
          <a:p>
            <a:pPr>
              <a:buNone/>
            </a:pPr>
            <a:r>
              <a:rPr lang="en-US" sz="2200" b="1" dirty="0">
                <a:ea typeface="ＭＳ ゴシック"/>
                <a:cs typeface="ＭＳ ゴシック"/>
              </a:rPr>
              <a:t>Cost of attendance			</a:t>
            </a:r>
            <a:r>
              <a:rPr lang="en-US" sz="2200" b="1" dirty="0" smtClean="0">
                <a:ea typeface="ＭＳ ゴシック"/>
                <a:cs typeface="ＭＳ ゴシック"/>
              </a:rPr>
              <a:t>$50,500</a:t>
            </a:r>
            <a:r>
              <a:rPr lang="en-US" sz="2400" dirty="0">
                <a:ea typeface="ＭＳ ゴシック"/>
                <a:cs typeface="ＭＳ ゴシック"/>
              </a:rPr>
              <a:t>		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15055"/>
      </p:ext>
    </p:extLst>
  </p:cSld>
  <p:clrMapOvr>
    <a:masterClrMapping/>
  </p:clrMapOvr>
  <p:transition advClick="0" advTm="11819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Net Price Calculator:  Example </a:t>
            </a:r>
            <a:r>
              <a:rPr lang="en-US" dirty="0" smtClean="0">
                <a:solidFill>
                  <a:srgbClr val="008000"/>
                </a:solidFill>
              </a:rPr>
              <a:t>2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305800" cy="563879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400" b="1" dirty="0" smtClean="0"/>
              <a:t>Franklin &amp; Marshall College for </a:t>
            </a:r>
            <a:r>
              <a:rPr lang="en-US" sz="2400" b="1" dirty="0"/>
              <a:t>On</a:t>
            </a:r>
            <a:r>
              <a:rPr lang="en-US" sz="2400" b="1" dirty="0" smtClean="0"/>
              <a:t>-Campus </a:t>
            </a:r>
            <a:r>
              <a:rPr lang="en-US" sz="2400" b="1" dirty="0"/>
              <a:t>Student</a:t>
            </a:r>
          </a:p>
          <a:p>
            <a:pPr algn="ctr">
              <a:buNone/>
            </a:pPr>
            <a:r>
              <a:rPr lang="en-US" sz="2400" b="1" dirty="0"/>
              <a:t>Expected Family Contribution = 0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dirty="0" smtClean="0"/>
              <a:t>Federal </a:t>
            </a:r>
            <a:r>
              <a:rPr lang="en-US" sz="2400" dirty="0"/>
              <a:t>Pell Grant		</a:t>
            </a:r>
            <a:r>
              <a:rPr lang="en-US" sz="2400" dirty="0" smtClean="0"/>
              <a:t>	$  5,775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ea typeface="ＭＳ ゴシック"/>
                <a:cs typeface="ＭＳ ゴシック"/>
              </a:rPr>
              <a:t>College grants			$53,865		</a:t>
            </a:r>
          </a:p>
          <a:p>
            <a:pPr marL="0" indent="0">
              <a:buNone/>
            </a:pPr>
            <a:r>
              <a:rPr lang="en-US" sz="2400" dirty="0" smtClean="0">
                <a:ea typeface="ＭＳ ゴシック"/>
                <a:cs typeface="ＭＳ ゴシック"/>
              </a:rPr>
              <a:t>Student employment		$  1,900	</a:t>
            </a:r>
            <a:endParaRPr lang="en-US" sz="2400" dirty="0">
              <a:ea typeface="ＭＳ ゴシック"/>
              <a:cs typeface="ＭＳ ゴシック"/>
            </a:endParaRPr>
          </a:p>
          <a:p>
            <a:pPr marL="0" indent="0">
              <a:buNone/>
            </a:pPr>
            <a:r>
              <a:rPr lang="en-US" sz="2400" u="sng" dirty="0" smtClean="0">
                <a:solidFill>
                  <a:schemeClr val="bg1">
                    <a:lumMod val="10000"/>
                  </a:schemeClr>
                </a:solidFill>
              </a:rPr>
              <a:t>Federal Direct Loan</a:t>
            </a:r>
            <a:r>
              <a:rPr lang="en-US" sz="2400" u="sng" dirty="0">
                <a:solidFill>
                  <a:schemeClr val="bg1">
                    <a:lumMod val="10000"/>
                  </a:schemeClr>
                </a:solidFill>
              </a:rPr>
              <a:t>	</a:t>
            </a:r>
            <a:r>
              <a:rPr lang="en-US" sz="2400" u="sng" dirty="0" smtClean="0">
                <a:solidFill>
                  <a:schemeClr val="bg1">
                    <a:lumMod val="10000"/>
                  </a:schemeClr>
                </a:solidFill>
              </a:rPr>
              <a:t>		$  4,500</a:t>
            </a:r>
            <a:endParaRPr lang="en-US" sz="2400" u="sng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b="1" dirty="0">
                <a:ea typeface="ＭＳ ゴシック"/>
                <a:cs typeface="ＭＳ ゴシック"/>
              </a:rPr>
              <a:t>TOTAL FINANCIAL </a:t>
            </a:r>
            <a:r>
              <a:rPr lang="en-US" sz="2400" b="1" dirty="0" smtClean="0">
                <a:ea typeface="ＭＳ ゴシック"/>
                <a:cs typeface="ＭＳ ゴシック"/>
              </a:rPr>
              <a:t>AID:		$66,040</a:t>
            </a:r>
            <a:endParaRPr lang="en-US" sz="2400" b="1" dirty="0">
              <a:ea typeface="ＭＳ ゴシック"/>
              <a:cs typeface="ＭＳ ゴシック"/>
            </a:endParaRPr>
          </a:p>
          <a:p>
            <a:pPr>
              <a:buNone/>
            </a:pPr>
            <a:endParaRPr lang="en-US" sz="2400" b="1" dirty="0" smtClean="0">
              <a:ea typeface="ＭＳ ゴシック"/>
              <a:cs typeface="ＭＳ ゴシック"/>
            </a:endParaRPr>
          </a:p>
          <a:p>
            <a:pPr>
              <a:buNone/>
            </a:pPr>
            <a:r>
              <a:rPr lang="en-US" sz="2200" b="1" dirty="0" smtClean="0">
                <a:ea typeface="ＭＳ ゴシック"/>
                <a:cs typeface="ＭＳ ゴシック"/>
              </a:rPr>
              <a:t>Direct costs (paid to college):</a:t>
            </a:r>
            <a:r>
              <a:rPr lang="en-US" sz="2200" dirty="0">
                <a:ea typeface="ＭＳ ゴシック"/>
                <a:cs typeface="ＭＳ ゴシック"/>
              </a:rPr>
              <a:t>					</a:t>
            </a:r>
          </a:p>
          <a:p>
            <a:pPr>
              <a:buNone/>
            </a:pPr>
            <a:r>
              <a:rPr lang="en-US" sz="2200" dirty="0">
                <a:ea typeface="ＭＳ ゴシック"/>
                <a:cs typeface="ＭＳ ゴシック"/>
              </a:rPr>
              <a:t>--Tuition, fees, room &amp; board		</a:t>
            </a:r>
            <a:r>
              <a:rPr lang="en-US" sz="2200" dirty="0" smtClean="0">
                <a:ea typeface="ＭＳ ゴシック"/>
                <a:cs typeface="ＭＳ ゴシック"/>
              </a:rPr>
              <a:t>$63,370 (half in fall/spring)</a:t>
            </a:r>
            <a:endParaRPr lang="en-US" sz="2200" dirty="0">
              <a:ea typeface="ＭＳ ゴシック"/>
              <a:cs typeface="ＭＳ ゴシック"/>
            </a:endParaRPr>
          </a:p>
          <a:p>
            <a:pPr>
              <a:buNone/>
            </a:pPr>
            <a:r>
              <a:rPr lang="en-US" sz="2200" b="1" dirty="0">
                <a:ea typeface="ＭＳ ゴシック"/>
                <a:cs typeface="ＭＳ ゴシック"/>
              </a:rPr>
              <a:t>Indirect </a:t>
            </a:r>
            <a:r>
              <a:rPr lang="en-US" sz="2200" b="1" dirty="0" smtClean="0">
                <a:ea typeface="ＭＳ ゴシック"/>
                <a:cs typeface="ＭＳ ゴシック"/>
              </a:rPr>
              <a:t>costs ($ you need):</a:t>
            </a:r>
            <a:endParaRPr lang="en-US" sz="2200" b="1" dirty="0">
              <a:ea typeface="ＭＳ ゴシック"/>
              <a:cs typeface="ＭＳ ゴシック"/>
            </a:endParaRPr>
          </a:p>
          <a:p>
            <a:pPr>
              <a:buNone/>
            </a:pPr>
            <a:r>
              <a:rPr lang="en-US" sz="2200" dirty="0">
                <a:ea typeface="ＭＳ ゴシック"/>
                <a:cs typeface="ＭＳ ゴシック"/>
              </a:rPr>
              <a:t>--Books					$  </a:t>
            </a:r>
            <a:r>
              <a:rPr lang="en-US" sz="2200" dirty="0" smtClean="0">
                <a:ea typeface="ＭＳ ゴシック"/>
                <a:cs typeface="ＭＳ ゴシック"/>
              </a:rPr>
              <a:t>1,200 (college’s estimate)</a:t>
            </a:r>
            <a:endParaRPr lang="en-US" sz="2200" dirty="0">
              <a:ea typeface="ＭＳ ゴシック"/>
              <a:cs typeface="ＭＳ ゴシック"/>
            </a:endParaRPr>
          </a:p>
          <a:p>
            <a:pPr>
              <a:buNone/>
            </a:pPr>
            <a:r>
              <a:rPr lang="en-US" sz="2200" dirty="0">
                <a:ea typeface="ＭＳ ゴシック"/>
                <a:cs typeface="ＭＳ ゴシック"/>
              </a:rPr>
              <a:t>--</a:t>
            </a:r>
            <a:r>
              <a:rPr lang="en-US" sz="2200" u="sng" dirty="0">
                <a:ea typeface="ＭＳ ゴシック"/>
                <a:cs typeface="ＭＳ ゴシック"/>
              </a:rPr>
              <a:t>Transportation/personal expenses	$  </a:t>
            </a:r>
            <a:r>
              <a:rPr lang="en-US" sz="2200" u="sng" dirty="0" smtClean="0">
                <a:ea typeface="ＭＳ ゴシック"/>
                <a:cs typeface="ＭＳ ゴシック"/>
              </a:rPr>
              <a:t>1,470 (college’s estimate)</a:t>
            </a:r>
            <a:endParaRPr lang="en-US" sz="2200" u="sng" dirty="0">
              <a:ea typeface="ＭＳ ゴシック"/>
              <a:cs typeface="ＭＳ ゴシック"/>
            </a:endParaRPr>
          </a:p>
          <a:p>
            <a:pPr>
              <a:buNone/>
            </a:pPr>
            <a:r>
              <a:rPr lang="en-US" sz="2200" b="1" dirty="0">
                <a:ea typeface="ＭＳ ゴシック"/>
                <a:cs typeface="ＭＳ ゴシック"/>
              </a:rPr>
              <a:t>Cost of attendance			</a:t>
            </a:r>
            <a:r>
              <a:rPr lang="en-US" sz="2200" b="1" dirty="0" smtClean="0">
                <a:ea typeface="ＭＳ ゴシック"/>
                <a:cs typeface="ＭＳ ゴシック"/>
              </a:rPr>
              <a:t>$66,040</a:t>
            </a:r>
            <a:r>
              <a:rPr lang="en-US" sz="2400" dirty="0">
                <a:ea typeface="ＭＳ ゴシック"/>
                <a:cs typeface="ＭＳ ゴシック"/>
              </a:rPr>
              <a:t>		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33730"/>
      </p:ext>
    </p:extLst>
  </p:cSld>
  <p:clrMapOvr>
    <a:masterClrMapping/>
  </p:clrMapOvr>
  <p:transition advClick="0" advTm="11819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05800" cy="76200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4000" dirty="0" smtClean="0">
                <a:solidFill>
                  <a:srgbClr val="008000"/>
                </a:solidFill>
              </a:rPr>
              <a:t>Early FAFSA Facts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762000"/>
            <a:ext cx="8146200" cy="5867400"/>
          </a:xfrm>
        </p:spPr>
        <p:txBody>
          <a:bodyPr>
            <a:normAutofit/>
          </a:bodyPr>
          <a:lstStyle/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is-IS" sz="2400" dirty="0" smtClean="0">
                <a:solidFill>
                  <a:schemeClr val="tx2"/>
                </a:solidFill>
              </a:rPr>
              <a:t>Oct. 1 is only an early </a:t>
            </a:r>
            <a:r>
              <a:rPr lang="is-IS" sz="2400" u="sng" dirty="0" smtClean="0">
                <a:solidFill>
                  <a:schemeClr val="tx2"/>
                </a:solidFill>
              </a:rPr>
              <a:t>opening</a:t>
            </a:r>
            <a:r>
              <a:rPr lang="is-IS" sz="2400" dirty="0" smtClean="0">
                <a:solidFill>
                  <a:schemeClr val="tx2"/>
                </a:solidFill>
              </a:rPr>
              <a:t> date.</a:t>
            </a:r>
          </a:p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is-IS" sz="2400" dirty="0" smtClean="0">
                <a:solidFill>
                  <a:schemeClr val="tx2"/>
                </a:solidFill>
              </a:rPr>
              <a:t>A college processes a FAFSA </a:t>
            </a:r>
            <a:r>
              <a:rPr lang="is-IS" sz="2400" u="sng" dirty="0" smtClean="0">
                <a:solidFill>
                  <a:schemeClr val="tx2"/>
                </a:solidFill>
              </a:rPr>
              <a:t>after</a:t>
            </a:r>
            <a:r>
              <a:rPr lang="is-IS" sz="2400" dirty="0" smtClean="0">
                <a:solidFill>
                  <a:schemeClr val="tx2"/>
                </a:solidFill>
              </a:rPr>
              <a:t> the student has been accepted.</a:t>
            </a:r>
          </a:p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is-IS" sz="2400" dirty="0" smtClean="0">
                <a:solidFill>
                  <a:schemeClr val="tx2"/>
                </a:solidFill>
              </a:rPr>
              <a:t>Most colleges have not moved up their financial aid priority deadlines.</a:t>
            </a:r>
          </a:p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is-IS" sz="2400" dirty="0" smtClean="0">
                <a:solidFill>
                  <a:schemeClr val="tx2"/>
                </a:solidFill>
              </a:rPr>
              <a:t>Most colleges will not send earlier financial aid award letters because of this change.</a:t>
            </a:r>
          </a:p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is-IS" sz="2400" dirty="0" smtClean="0">
                <a:solidFill>
                  <a:schemeClr val="tx2"/>
                </a:solidFill>
              </a:rPr>
              <a:t>Submitting a FAFSA produces an </a:t>
            </a:r>
            <a:r>
              <a:rPr lang="is-IS" sz="2400" b="1" dirty="0" smtClean="0">
                <a:solidFill>
                  <a:schemeClr val="tx2"/>
                </a:solidFill>
              </a:rPr>
              <a:t>Expected Family Contribution</a:t>
            </a:r>
            <a:r>
              <a:rPr lang="is-IS" sz="2400" dirty="0" smtClean="0">
                <a:solidFill>
                  <a:schemeClr val="tx2"/>
                </a:solidFill>
              </a:rPr>
              <a:t> (</a:t>
            </a:r>
            <a:r>
              <a:rPr lang="is-IS" sz="2400" b="1" dirty="0" smtClean="0">
                <a:solidFill>
                  <a:schemeClr val="tx2"/>
                </a:solidFill>
              </a:rPr>
              <a:t>EFC</a:t>
            </a:r>
            <a:r>
              <a:rPr lang="is-IS" sz="2400" dirty="0" smtClean="0">
                <a:solidFill>
                  <a:schemeClr val="tx2"/>
                </a:solidFill>
              </a:rPr>
              <a:t>), which may help you decide where to apply. </a:t>
            </a:r>
            <a:endParaRPr lang="is-IS" sz="2400" dirty="0">
              <a:solidFill>
                <a:schemeClr val="tx2"/>
              </a:solidFill>
            </a:endParaRPr>
          </a:p>
        </p:txBody>
      </p:sp>
      <p:pic>
        <p:nvPicPr>
          <p:cNvPr id="1028" name="Picture 4" descr="mage result for no cause for al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238" y="5138530"/>
            <a:ext cx="1474923" cy="171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362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305800" cy="68580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4000" dirty="0" smtClean="0">
                <a:solidFill>
                  <a:srgbClr val="008000"/>
                </a:solidFill>
              </a:rPr>
              <a:t>FAFSA Steps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763000" cy="5638800"/>
          </a:xfrm>
        </p:spPr>
        <p:txBody>
          <a:bodyPr>
            <a:normAutofit/>
          </a:bodyPr>
          <a:lstStyle/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Make </a:t>
            </a:r>
            <a:r>
              <a:rPr lang="en-US" sz="2400" b="1" dirty="0" smtClean="0">
                <a:solidFill>
                  <a:schemeClr val="tx2"/>
                </a:solidFill>
              </a:rPr>
              <a:t>FSA IDs </a:t>
            </a:r>
            <a:r>
              <a:rPr lang="en-US" sz="2400" dirty="0" smtClean="0">
                <a:solidFill>
                  <a:schemeClr val="tx2"/>
                </a:solidFill>
              </a:rPr>
              <a:t>(student &amp; one parent).</a:t>
            </a:r>
          </a:p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S</a:t>
            </a:r>
            <a:r>
              <a:rPr lang="en-US" sz="2400" dirty="0" smtClean="0">
                <a:solidFill>
                  <a:schemeClr val="tx2"/>
                </a:solidFill>
              </a:rPr>
              <a:t>ubmit the </a:t>
            </a:r>
            <a:r>
              <a:rPr lang="en-US" sz="2400" b="1" dirty="0" smtClean="0">
                <a:solidFill>
                  <a:schemeClr val="tx2"/>
                </a:solidFill>
              </a:rPr>
              <a:t>FAFSA</a:t>
            </a:r>
            <a:r>
              <a:rPr lang="en-US" sz="2400" dirty="0" smtClean="0">
                <a:solidFill>
                  <a:schemeClr val="tx2"/>
                </a:solidFill>
              </a:rPr>
              <a:t> before deadlines. </a:t>
            </a:r>
          </a:p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Enter all required info for student &amp; parent(s):</a:t>
            </a:r>
            <a:endParaRPr lang="en-US" sz="2400" dirty="0">
              <a:solidFill>
                <a:schemeClr val="tx2"/>
              </a:solidFill>
            </a:endParaRPr>
          </a:p>
          <a:p>
            <a:pPr marL="1317625" lvl="2" indent="-4572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Name, SSN, DOB, etc.</a:t>
            </a:r>
          </a:p>
          <a:p>
            <a:pPr marL="1317625" lvl="2" indent="-4572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Income (&amp; asset) info: for 2017-18, use 2015 taxes</a:t>
            </a:r>
          </a:p>
          <a:p>
            <a:pPr marL="1317625" lvl="2" indent="-4572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List of colleges (up to 10)</a:t>
            </a:r>
          </a:p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Read confirmation page &amp; find </a:t>
            </a:r>
            <a:r>
              <a:rPr lang="en-US" sz="2400" b="1" dirty="0" smtClean="0">
                <a:solidFill>
                  <a:schemeClr val="tx2"/>
                </a:solidFill>
              </a:rPr>
              <a:t>EFC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</a:p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Read </a:t>
            </a:r>
            <a:r>
              <a:rPr lang="en-US" sz="2400" b="1" dirty="0" smtClean="0">
                <a:solidFill>
                  <a:schemeClr val="tx2"/>
                </a:solidFill>
              </a:rPr>
              <a:t>FSA</a:t>
            </a:r>
            <a:r>
              <a:rPr lang="en-US" sz="2400" dirty="0" smtClean="0">
                <a:solidFill>
                  <a:schemeClr val="tx2"/>
                </a:solidFill>
              </a:rPr>
              <a:t> emails &amp; Student Aid Report (</a:t>
            </a:r>
            <a:r>
              <a:rPr lang="en-US" sz="2400" b="1" dirty="0" smtClean="0">
                <a:solidFill>
                  <a:schemeClr val="tx2"/>
                </a:solidFill>
              </a:rPr>
              <a:t>SAR</a:t>
            </a:r>
            <a:r>
              <a:rPr lang="en-US" sz="2400" dirty="0" smtClean="0">
                <a:solidFill>
                  <a:schemeClr val="tx2"/>
                </a:solidFill>
              </a:rPr>
              <a:t>).</a:t>
            </a:r>
            <a:endParaRPr lang="en-US" sz="2400" dirty="0">
              <a:solidFill>
                <a:schemeClr val="tx2"/>
              </a:solidFill>
            </a:endParaRPr>
          </a:p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Read emails from college financial aid offices.</a:t>
            </a:r>
          </a:p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Provide requested information to colleges.</a:t>
            </a:r>
          </a:p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Understand your financial aid letters.</a:t>
            </a:r>
            <a:endParaRPr lang="en-US" sz="2400" dirty="0">
              <a:solidFill>
                <a:schemeClr val="tx2"/>
              </a:solidFill>
            </a:endParaRPr>
          </a:p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US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3655"/>
      </p:ext>
    </p:extLst>
  </p:cSld>
  <p:clrMapOvr>
    <a:masterClrMapping/>
  </p:clrMapOvr>
  <p:transition advClick="0" advTm="5362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05800" cy="144780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4000" dirty="0" smtClean="0">
                <a:solidFill>
                  <a:srgbClr val="008000"/>
                </a:solidFill>
              </a:rPr>
              <a:t>The FAFSA makes </a:t>
            </a:r>
            <a:br>
              <a:rPr lang="en-US" sz="4000" dirty="0" smtClean="0">
                <a:solidFill>
                  <a:srgbClr val="008000"/>
                </a:solidFill>
              </a:rPr>
            </a:br>
            <a:r>
              <a:rPr lang="en-US" sz="4000" dirty="0" smtClean="0">
                <a:solidFill>
                  <a:srgbClr val="008000"/>
                </a:solidFill>
              </a:rPr>
              <a:t>you eligible for…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146200" cy="4144964"/>
          </a:xfrm>
        </p:spPr>
        <p:txBody>
          <a:bodyPr>
            <a:normAutofit/>
          </a:bodyPr>
          <a:lstStyle/>
          <a:p>
            <a:pPr marL="971550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b="1" dirty="0" smtClean="0">
                <a:solidFill>
                  <a:schemeClr val="tx2"/>
                </a:solidFill>
              </a:rPr>
              <a:t>Grants:</a:t>
            </a:r>
            <a:r>
              <a:rPr lang="en-US" sz="3200" dirty="0" smtClean="0">
                <a:solidFill>
                  <a:schemeClr val="tx2"/>
                </a:solidFill>
              </a:rPr>
              <a:t>  Free money!</a:t>
            </a:r>
          </a:p>
          <a:p>
            <a:pPr marL="971550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b="1" dirty="0" smtClean="0">
                <a:solidFill>
                  <a:schemeClr val="tx2"/>
                </a:solidFill>
              </a:rPr>
              <a:t>Scholarships:</a:t>
            </a:r>
            <a:r>
              <a:rPr lang="en-US" sz="3200" dirty="0" smtClean="0">
                <a:solidFill>
                  <a:schemeClr val="tx2"/>
                </a:solidFill>
              </a:rPr>
              <a:t>  More free money!</a:t>
            </a:r>
          </a:p>
          <a:p>
            <a:pPr marL="971550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b="1" dirty="0" smtClean="0">
                <a:solidFill>
                  <a:schemeClr val="tx2"/>
                </a:solidFill>
              </a:rPr>
              <a:t>Work-study:  </a:t>
            </a:r>
            <a:r>
              <a:rPr lang="en-US" sz="3200" dirty="0" smtClean="0">
                <a:solidFill>
                  <a:schemeClr val="tx2"/>
                </a:solidFill>
              </a:rPr>
              <a:t>Jobs for students</a:t>
            </a:r>
          </a:p>
          <a:p>
            <a:pPr marL="971550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b="1" dirty="0" smtClean="0">
                <a:solidFill>
                  <a:schemeClr val="tx2"/>
                </a:solidFill>
              </a:rPr>
              <a:t>Loans:  </a:t>
            </a:r>
            <a:r>
              <a:rPr lang="en-US" sz="3200" dirty="0" smtClean="0">
                <a:solidFill>
                  <a:schemeClr val="tx2"/>
                </a:solidFill>
              </a:rPr>
              <a:t>Must be paid back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724400"/>
            <a:ext cx="2971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88724"/>
      </p:ext>
    </p:extLst>
  </p:cSld>
  <p:clrMapOvr>
    <a:masterClrMapping/>
  </p:clrMapOvr>
  <p:transition advClick="0" advTm="5362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627200" cy="639763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4000" dirty="0" smtClean="0">
                <a:solidFill>
                  <a:srgbClr val="008000"/>
                </a:solidFill>
              </a:rPr>
              <a:t>1a. Federal Grants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Pell Grant:	</a:t>
            </a:r>
            <a:r>
              <a:rPr lang="en-US" sz="3200" dirty="0" smtClean="0">
                <a:solidFill>
                  <a:schemeClr val="tx2"/>
                </a:solidFill>
              </a:rPr>
              <a:t>Up to $5,815:  Need-based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sz="3200" dirty="0" smtClean="0">
                <a:solidFill>
                  <a:schemeClr val="tx2"/>
                </a:solidFill>
              </a:rPr>
              <a:t>			</a:t>
            </a:r>
            <a:r>
              <a:rPr lang="en-US" sz="3200" dirty="0">
                <a:solidFill>
                  <a:schemeClr val="tx2"/>
                </a:solidFill>
              </a:rPr>
              <a:t>U</a:t>
            </a:r>
            <a:r>
              <a:rPr lang="en-US" sz="3200" dirty="0" smtClean="0">
                <a:solidFill>
                  <a:schemeClr val="tx2"/>
                </a:solidFill>
              </a:rPr>
              <a:t>se at any college.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FSEOG:	</a:t>
            </a:r>
            <a:r>
              <a:rPr lang="en-US" sz="3200" dirty="0" smtClean="0">
                <a:solidFill>
                  <a:schemeClr val="tx2"/>
                </a:solidFill>
              </a:rPr>
              <a:t>Up to $4,000:  Need-based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sz="3200" dirty="0" smtClean="0">
                <a:solidFill>
                  <a:schemeClr val="tx2"/>
                </a:solidFill>
              </a:rPr>
              <a:t>			Awarded by each college 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TEACH grant:</a:t>
            </a:r>
            <a:r>
              <a:rPr lang="en-US" sz="3200" dirty="0" smtClean="0">
                <a:solidFill>
                  <a:schemeClr val="tx2"/>
                </a:solidFill>
              </a:rPr>
              <a:t>  Up to $4,000: Merit-based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sz="3200" dirty="0" smtClean="0">
                <a:solidFill>
                  <a:schemeClr val="tx2"/>
                </a:solidFill>
              </a:rPr>
              <a:t>				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4000" b="1" dirty="0" err="1" smtClean="0">
                <a:solidFill>
                  <a:srgbClr val="008000"/>
                </a:solidFill>
              </a:rPr>
              <a:t>www.StudentAid.gov</a:t>
            </a:r>
            <a:endParaRPr lang="en-US" sz="4000" b="1" dirty="0" smtClean="0">
              <a:solidFill>
                <a:srgbClr val="008000"/>
              </a:solidFill>
            </a:endParaRPr>
          </a:p>
          <a:p>
            <a:pPr lvl="1">
              <a:spcAft>
                <a:spcPts val="600"/>
              </a:spcAft>
              <a:buClr>
                <a:schemeClr val="tx1"/>
              </a:buClr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lvl="1">
              <a:spcAft>
                <a:spcPts val="600"/>
              </a:spcAft>
              <a:buClr>
                <a:schemeClr val="tx1"/>
              </a:buClr>
              <a:buNone/>
            </a:pPr>
            <a:endParaRPr lang="en-US" sz="3200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955" y="4648200"/>
            <a:ext cx="2518812" cy="1981200"/>
          </a:xfrm>
          <a:prstGeom prst="rect">
            <a:avLst/>
          </a:prstGeom>
        </p:spPr>
      </p:pic>
    </p:spTree>
  </p:cSld>
  <p:clrMapOvr>
    <a:masterClrMapping/>
  </p:clrMapOvr>
  <p:transition advClick="0" advTm="8792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1"/>
            <a:ext cx="7627200" cy="6096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8000"/>
                </a:solidFill>
              </a:rPr>
              <a:t>1b. Connecticut Grants</a:t>
            </a:r>
            <a:endParaRPr lang="en-US" sz="4000" b="1" dirty="0">
              <a:solidFill>
                <a:srgbClr val="008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8229600" cy="57150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ü"/>
            </a:pPr>
            <a:r>
              <a:rPr lang="en-US" b="1" dirty="0" smtClean="0">
                <a:solidFill>
                  <a:schemeClr val="tx2"/>
                </a:solidFill>
              </a:rPr>
              <a:t>Roberta B. Willis Scholarship</a:t>
            </a:r>
            <a:r>
              <a:rPr lang="en-US" b="1" dirty="0">
                <a:solidFill>
                  <a:schemeClr val="tx2"/>
                </a:solidFill>
              </a:rPr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ü"/>
            </a:pPr>
            <a:r>
              <a:rPr lang="en-US" b="1" dirty="0">
                <a:solidFill>
                  <a:schemeClr val="tx2"/>
                </a:solidFill>
              </a:rPr>
              <a:t>Need-Based </a:t>
            </a:r>
            <a:r>
              <a:rPr lang="en-US" b="1" dirty="0" smtClean="0">
                <a:solidFill>
                  <a:schemeClr val="tx2"/>
                </a:solidFill>
              </a:rPr>
              <a:t>Award </a:t>
            </a:r>
            <a:r>
              <a:rPr lang="en-US" sz="2400" dirty="0" smtClean="0">
                <a:solidFill>
                  <a:schemeClr val="tx2"/>
                </a:solidFill>
              </a:rPr>
              <a:t>up to $4,500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	--Awarded by CT colleges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ü"/>
            </a:pPr>
            <a:r>
              <a:rPr lang="en-US" b="1" dirty="0" smtClean="0">
                <a:solidFill>
                  <a:schemeClr val="tx2"/>
                </a:solidFill>
              </a:rPr>
              <a:t>Need/Merit-Based Award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ü"/>
            </a:pPr>
            <a:r>
              <a:rPr lang="en-US" sz="2400" dirty="0">
                <a:solidFill>
                  <a:schemeClr val="tx2"/>
                </a:solidFill>
              </a:rPr>
              <a:t>U</a:t>
            </a:r>
            <a:r>
              <a:rPr lang="en-US" sz="2400" dirty="0" smtClean="0">
                <a:solidFill>
                  <a:schemeClr val="tx2"/>
                </a:solidFill>
              </a:rPr>
              <a:t>p to $5,250 for a 4-year college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ü"/>
            </a:pPr>
            <a:r>
              <a:rPr lang="en-US" sz="2400" dirty="0" smtClean="0">
                <a:solidFill>
                  <a:schemeClr val="tx2"/>
                </a:solidFill>
              </a:rPr>
              <a:t>Up to $4,650 for a 2-year college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400" dirty="0" smtClean="0"/>
              <a:t>	--Nominated by school (top 20%/high SAT/ACT)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ü"/>
            </a:pPr>
            <a:r>
              <a:rPr lang="en-US" b="1" dirty="0">
                <a:solidFill>
                  <a:schemeClr val="tx2"/>
                </a:solidFill>
              </a:rPr>
              <a:t>CT Minority Teacher Incentive </a:t>
            </a:r>
            <a:r>
              <a:rPr lang="en-US" b="1" dirty="0" smtClean="0">
                <a:solidFill>
                  <a:schemeClr val="tx2"/>
                </a:solidFill>
              </a:rPr>
              <a:t>Grant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	--Up to $5,000 and loan reimbursement of up to 	$2,500 (college juniors &amp; seniors)</a:t>
            </a:r>
          </a:p>
          <a:p>
            <a:pPr marL="0" indent="0" algn="ctr">
              <a:spcAft>
                <a:spcPts val="1200"/>
              </a:spcAft>
              <a:buClrTx/>
              <a:buNone/>
            </a:pPr>
            <a:r>
              <a:rPr lang="en-US" sz="3600" b="1" dirty="0" err="1" smtClean="0">
                <a:solidFill>
                  <a:srgbClr val="008000"/>
                </a:solidFill>
              </a:rPr>
              <a:t>www.ctohe.org</a:t>
            </a:r>
            <a:endParaRPr lang="en-US" sz="3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advClick="0" advTm="8992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627200" cy="639763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8000"/>
                </a:solidFill>
              </a:rPr>
              <a:t>1c. Institutional Grants</a:t>
            </a:r>
            <a:endParaRPr lang="en-US" sz="4000" b="1" dirty="0">
              <a:solidFill>
                <a:srgbClr val="008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19201"/>
            <a:ext cx="8153400" cy="5410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sz="3600" b="1" dirty="0" smtClean="0">
                <a:solidFill>
                  <a:schemeClr val="tx2"/>
                </a:solidFill>
              </a:rPr>
              <a:t>Colleges award different amounts depending on available funds &amp; student’s financial need.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sz="3600" b="1" dirty="0" smtClean="0">
                <a:solidFill>
                  <a:schemeClr val="tx2"/>
                </a:solidFill>
              </a:rPr>
              <a:t>Submit the FAFSA before the </a:t>
            </a:r>
            <a:r>
              <a:rPr lang="en-US" sz="3600" b="1" smtClean="0">
                <a:solidFill>
                  <a:schemeClr val="tx2"/>
                </a:solidFill>
              </a:rPr>
              <a:t>priority deadline.</a:t>
            </a:r>
            <a:endParaRPr lang="en-US" sz="3600" b="1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endParaRPr lang="en-US" sz="3600" b="1" dirty="0" smtClean="0">
              <a:solidFill>
                <a:schemeClr val="tx2"/>
              </a:solidFill>
            </a:endParaRP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 </a:t>
            </a:r>
          </a:p>
          <a:p>
            <a:pPr>
              <a:spcAft>
                <a:spcPts val="600"/>
              </a:spcAft>
              <a:buClr>
                <a:schemeClr val="tx1"/>
              </a:buClr>
              <a:buNone/>
            </a:pPr>
            <a:endParaRPr lang="en-US" sz="3027" b="1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None/>
            </a:pPr>
            <a:endParaRPr lang="en-US" sz="2627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None/>
            </a:pPr>
            <a:endParaRPr lang="en-US" sz="3027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None/>
            </a:pPr>
            <a:endParaRPr lang="en-US" sz="3027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charset="2"/>
              <a:buChar char="v"/>
            </a:pPr>
            <a:endParaRPr lang="en-US" sz="3600" dirty="0" smtClean="0">
              <a:solidFill>
                <a:schemeClr val="tx2"/>
              </a:solidFill>
            </a:endParaRPr>
          </a:p>
        </p:txBody>
      </p:sp>
      <p:pic>
        <p:nvPicPr>
          <p:cNvPr id="4" name="il_fi" descr="http://www.fresnostate.edu/studentaffairs/financialaid/images/grant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257800"/>
            <a:ext cx="29718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9095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627200" cy="639763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8000"/>
                </a:solidFill>
              </a:rPr>
              <a:t>2. Scholarships</a:t>
            </a:r>
            <a:endParaRPr lang="en-US" sz="4000" b="1" dirty="0">
              <a:solidFill>
                <a:srgbClr val="008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8382000" cy="54863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b="1" dirty="0">
                <a:solidFill>
                  <a:schemeClr val="tx2"/>
                </a:solidFill>
              </a:rPr>
              <a:t>A</a:t>
            </a:r>
            <a:r>
              <a:rPr lang="en-US" b="1" dirty="0" smtClean="0">
                <a:solidFill>
                  <a:schemeClr val="tx2"/>
                </a:solidFill>
              </a:rPr>
              <a:t>warded for many reasons </a:t>
            </a:r>
          </a:p>
          <a:p>
            <a:pPr marL="0" indent="0">
              <a:spcAft>
                <a:spcPts val="600"/>
              </a:spcAft>
              <a:buClrTx/>
              <a:buNone/>
            </a:pPr>
            <a:r>
              <a:rPr lang="en-US" b="1" dirty="0" smtClean="0">
                <a:solidFill>
                  <a:schemeClr val="tx2"/>
                </a:solidFill>
              </a:rPr>
              <a:t>Awarded by…</a:t>
            </a:r>
          </a:p>
          <a:p>
            <a:pPr>
              <a:spcAft>
                <a:spcPts val="600"/>
              </a:spcAft>
              <a:buClrTx/>
              <a:buFont typeface="Wingdings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Foundations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Tx/>
              <a:buFont typeface="Wingdings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Businesses </a:t>
            </a:r>
          </a:p>
          <a:p>
            <a:pPr>
              <a:spcAft>
                <a:spcPts val="600"/>
              </a:spcAft>
              <a:buClrTx/>
              <a:buFont typeface="Wingdings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Employers 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Tx/>
              <a:buFont typeface="Wingdings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Civic organizations and </a:t>
            </a:r>
            <a:r>
              <a:rPr lang="en-US" dirty="0" smtClean="0">
                <a:solidFill>
                  <a:schemeClr val="tx2"/>
                </a:solidFill>
              </a:rPr>
              <a:t>charities</a:t>
            </a:r>
          </a:p>
          <a:p>
            <a:pPr>
              <a:spcAft>
                <a:spcPts val="600"/>
              </a:spcAft>
              <a:buClrTx/>
              <a:buFont typeface="Wingdings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Colleges</a:t>
            </a:r>
          </a:p>
          <a:p>
            <a:pPr>
              <a:spcAft>
                <a:spcPts val="600"/>
              </a:spcAft>
              <a:buClrTx/>
              <a:buFont typeface="Wingdings" charset="2"/>
              <a:buChar char="ü"/>
            </a:pP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828800"/>
            <a:ext cx="2806700" cy="1867731"/>
          </a:xfrm>
          <a:prstGeom prst="rect">
            <a:avLst/>
          </a:prstGeom>
        </p:spPr>
      </p:pic>
    </p:spTree>
  </p:cSld>
  <p:clrMapOvr>
    <a:masterClrMapping/>
  </p:clrMapOvr>
  <p:transition advClick="0" advTm="6112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57279">
  <a:themeElements>
    <a:clrScheme name="Financial Puzzle">
      <a:dk1>
        <a:srgbClr val="024E35"/>
      </a:dk1>
      <a:lt1>
        <a:srgbClr val="E4E4E4"/>
      </a:lt1>
      <a:dk2>
        <a:srgbClr val="313131"/>
      </a:dk2>
      <a:lt2>
        <a:srgbClr val="C5FDEB"/>
      </a:lt2>
      <a:accent1>
        <a:srgbClr val="FFC000"/>
      </a:accent1>
      <a:accent2>
        <a:srgbClr val="CDCDCD"/>
      </a:accent2>
      <a:accent3>
        <a:srgbClr val="5F4700"/>
      </a:accent3>
      <a:accent4>
        <a:srgbClr val="039C6D"/>
      </a:accent4>
      <a:accent5>
        <a:srgbClr val="012B1E"/>
      </a:accent5>
      <a:accent6>
        <a:srgbClr val="727272"/>
      </a:accent6>
      <a:hlink>
        <a:srgbClr val="046847"/>
      </a:hlink>
      <a:folHlink>
        <a:srgbClr val="58F9C5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0CC162-325A-435D-968F-0FD3D58395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TS101857279.potx</Template>
  <TotalTime>36260</TotalTime>
  <Words>1017</Words>
  <Application>Microsoft Macintosh PowerPoint</Application>
  <PresentationFormat>On-screen Show (4:3)</PresentationFormat>
  <Paragraphs>285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Gothic</vt:lpstr>
      <vt:lpstr>ＭＳ ゴシック</vt:lpstr>
      <vt:lpstr>Perpetua</vt:lpstr>
      <vt:lpstr>Segoe UI</vt:lpstr>
      <vt:lpstr>Wingdings</vt:lpstr>
      <vt:lpstr>TS101857279</vt:lpstr>
      <vt:lpstr>Paying for College:  Financial Aid Basics  for Parents &amp; Students</vt:lpstr>
      <vt:lpstr>The FAFSA: The Key to Financial Aid</vt:lpstr>
      <vt:lpstr>Early FAFSA Facts</vt:lpstr>
      <vt:lpstr>FAFSA Steps</vt:lpstr>
      <vt:lpstr>The FAFSA makes  you eligible for…</vt:lpstr>
      <vt:lpstr>1a. Federal Grants</vt:lpstr>
      <vt:lpstr>1b. Connecticut Grants</vt:lpstr>
      <vt:lpstr>1c. Institutional Grants</vt:lpstr>
      <vt:lpstr>2. Scholarships</vt:lpstr>
      <vt:lpstr>Sample Scholarships</vt:lpstr>
      <vt:lpstr>Finding Scholarships</vt:lpstr>
      <vt:lpstr>3. Federal Work-Study</vt:lpstr>
      <vt:lpstr>4. Loans </vt:lpstr>
      <vt:lpstr> CSS Profile –Another Application </vt:lpstr>
      <vt:lpstr>Financial Aid Advice </vt:lpstr>
      <vt:lpstr>Cost of Attendance 2016-2017</vt:lpstr>
      <vt:lpstr>CT Community Colleges</vt:lpstr>
      <vt:lpstr>Financial Aid Tools</vt:lpstr>
      <vt:lpstr>Example: Net Price Calculator</vt:lpstr>
      <vt:lpstr>Final Advice: What can we do now? </vt:lpstr>
      <vt:lpstr> The College Place-CT/ECMC www.ecmc.org/tcp-survey  </vt:lpstr>
      <vt:lpstr>What is Financial Aid?</vt:lpstr>
      <vt:lpstr>Financial Need = COA - EFC</vt:lpstr>
      <vt:lpstr>A Financial Aid Award Letter</vt:lpstr>
      <vt:lpstr>Another Award Letter</vt:lpstr>
      <vt:lpstr>Net Price Calculator:  Example 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 Puzzle</dc:title>
  <dc:subject/>
  <dc:creator>Felice Rollins</dc:creator>
  <cp:keywords/>
  <dc:description/>
  <cp:lastModifiedBy>Microsoft Office User</cp:lastModifiedBy>
  <cp:revision>209</cp:revision>
  <cp:lastPrinted>2011-01-10T19:07:29Z</cp:lastPrinted>
  <dcterms:created xsi:type="dcterms:W3CDTF">2012-04-27T14:55:05Z</dcterms:created>
  <dcterms:modified xsi:type="dcterms:W3CDTF">2016-10-04T23:32:45Z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TC101857279</vt:lpwstr>
  </property>
</Properties>
</file>