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2" r:id="rId4"/>
    <p:sldId id="258" r:id="rId5"/>
    <p:sldId id="266" r:id="rId6"/>
    <p:sldId id="265" r:id="rId7"/>
    <p:sldId id="261" r:id="rId8"/>
    <p:sldId id="260" r:id="rId9"/>
    <p:sldId id="259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7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sources of aid by source and type</c:v>
                </c:pt>
              </c:strCache>
            </c:strRef>
          </c:tx>
          <c:dLbls>
            <c:dLbl>
              <c:idx val="2"/>
              <c:layout>
                <c:manualLayout>
                  <c:x val="3.2471984693217944E-2"/>
                  <c:y val="-2.274450341167551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33303694650324639"/>
                  <c:y val="0.1332906699778524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Sheet1!$A$2:$A$8</c:f>
              <c:strCache>
                <c:ptCount val="7"/>
                <c:pt idx="0">
                  <c:v>fed. Grants</c:v>
                </c:pt>
                <c:pt idx="1">
                  <c:v>work study</c:v>
                </c:pt>
                <c:pt idx="2">
                  <c:v>loans</c:v>
                </c:pt>
                <c:pt idx="3">
                  <c:v>Fed. Tax credits</c:v>
                </c:pt>
                <c:pt idx="4">
                  <c:v>state grants</c:v>
                </c:pt>
                <c:pt idx="5">
                  <c:v>College $</c:v>
                </c:pt>
                <c:pt idx="6">
                  <c:v>Private $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0.24000000000000005</c:v>
                </c:pt>
                <c:pt idx="1">
                  <c:v>1.0000000000000004E-2</c:v>
                </c:pt>
                <c:pt idx="2">
                  <c:v>0.17</c:v>
                </c:pt>
                <c:pt idx="3">
                  <c:v>9.0000000000000038E-2</c:v>
                </c:pt>
                <c:pt idx="4">
                  <c:v>5.0000000000000017E-2</c:v>
                </c:pt>
                <c:pt idx="5">
                  <c:v>0.19000000000000006</c:v>
                </c:pt>
                <c:pt idx="6">
                  <c:v>5.0000000000000017E-2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32D9E-D215-4C8E-A6AF-DD4DB359EAA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0B4F3-8381-4C86-8323-71B2AA0D5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0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0B4F3-8381-4C86-8323-71B2AA0D56F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colleges require FAFSA for applying for aid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Some colleges require a second form</a:t>
            </a:r>
            <a:r>
              <a:rPr lang="en-US" baseline="0" dirty="0" smtClean="0"/>
              <a:t> be completed -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Css</a:t>
            </a:r>
            <a:r>
              <a:rPr lang="en-US" dirty="0" smtClean="0"/>
              <a:t> profile and other forms for institutional money</a:t>
            </a:r>
          </a:p>
          <a:p>
            <a:endParaRPr lang="en-US" dirty="0" smtClean="0"/>
          </a:p>
          <a:p>
            <a:r>
              <a:rPr lang="en-US" dirty="0" smtClean="0"/>
              <a:t>COA – in order to understand</a:t>
            </a:r>
            <a:r>
              <a:rPr lang="en-US" baseline="0" dirty="0" smtClean="0"/>
              <a:t> your actual cost</a:t>
            </a:r>
          </a:p>
          <a:p>
            <a:endParaRPr lang="en-US" baseline="0" dirty="0" smtClean="0"/>
          </a:p>
          <a:p>
            <a:r>
              <a:rPr lang="en-US" baseline="0" dirty="0" smtClean="0"/>
              <a:t>EFC – determined by the FAFSA for what your family can afford.  What you get for aid will vary with each school.</a:t>
            </a:r>
          </a:p>
          <a:p>
            <a:r>
              <a:rPr lang="en-US" baseline="0" dirty="0" smtClean="0"/>
              <a:t>EFC of $10,000.  For </a:t>
            </a:r>
            <a:r>
              <a:rPr lang="en-US" baseline="0" dirty="0" err="1" smtClean="0"/>
              <a:t>UConn</a:t>
            </a:r>
            <a:r>
              <a:rPr lang="en-US" baseline="0" dirty="0" smtClean="0"/>
              <a:t>, your need is $24,800 – 10,000= $14,000</a:t>
            </a:r>
          </a:p>
          <a:p>
            <a:r>
              <a:rPr lang="en-US" baseline="0" dirty="0" smtClean="0"/>
              <a:t>For University Of Harford  - $46,900 – 10,000= $36,900</a:t>
            </a:r>
          </a:p>
          <a:p>
            <a:r>
              <a:rPr lang="en-US" baseline="0" dirty="0" smtClean="0"/>
              <a:t>For Capital Com. College - $1946.00  is affordable by this family.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Award letter in April or before spells out what aid you will receive and in what form.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0B4F3-8381-4C86-8323-71B2AA0D56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Well endowed schools have more money to give.</a:t>
            </a:r>
          </a:p>
          <a:p>
            <a:endParaRPr lang="en-US" dirty="0" smtClean="0"/>
          </a:p>
          <a:p>
            <a:r>
              <a:rPr lang="en-US" dirty="0" smtClean="0"/>
              <a:t>Schools for which you are a strong candidate will be more inclined to offer you free money.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0B4F3-8381-4C86-8323-71B2AA0D56F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0D21-DF54-4999-B1D5-A3DE1E0EDE5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25EA7-70D7-4647-BEB5-0CAB8B3EE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0D21-DF54-4999-B1D5-A3DE1E0EDE5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25EA7-70D7-4647-BEB5-0CAB8B3EE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0D21-DF54-4999-B1D5-A3DE1E0EDE5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25EA7-70D7-4647-BEB5-0CAB8B3EE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0D21-DF54-4999-B1D5-A3DE1E0EDE5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25EA7-70D7-4647-BEB5-0CAB8B3EE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0D21-DF54-4999-B1D5-A3DE1E0EDE5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25EA7-70D7-4647-BEB5-0CAB8B3EE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0D21-DF54-4999-B1D5-A3DE1E0EDE5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25EA7-70D7-4647-BEB5-0CAB8B3EE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0D21-DF54-4999-B1D5-A3DE1E0EDE5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25EA7-70D7-4647-BEB5-0CAB8B3EE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0D21-DF54-4999-B1D5-A3DE1E0EDE5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25EA7-70D7-4647-BEB5-0CAB8B3EE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0D21-DF54-4999-B1D5-A3DE1E0EDE5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25EA7-70D7-4647-BEB5-0CAB8B3EE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0D21-DF54-4999-B1D5-A3DE1E0EDE5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25EA7-70D7-4647-BEB5-0CAB8B3EE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0D21-DF54-4999-B1D5-A3DE1E0EDE5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25EA7-70D7-4647-BEB5-0CAB8B3EE3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0D90D21-DF54-4999-B1D5-A3DE1E0EDE5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5125EA7-70D7-4647-BEB5-0CAB8B3EE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coca-colascholars.org/" TargetMode="External"/><Relationship Id="rId3" Type="http://schemas.openxmlformats.org/officeDocument/2006/relationships/hyperlink" Target="http://www.bigfuture.com/" TargetMode="External"/><Relationship Id="rId7" Type="http://schemas.openxmlformats.org/officeDocument/2006/relationships/hyperlink" Target="http://www.bigy.com/" TargetMode="External"/><Relationship Id="rId2" Type="http://schemas.openxmlformats.org/officeDocument/2006/relationships/hyperlink" Target="http://www.fastweb.com/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pricechopper.com/" TargetMode="External"/><Relationship Id="rId5" Type="http://schemas.openxmlformats.org/officeDocument/2006/relationships/hyperlink" Target="http://www.scholarships.com/" TargetMode="External"/><Relationship Id="rId4" Type="http://schemas.openxmlformats.org/officeDocument/2006/relationships/hyperlink" Target="http://www.finaid.org/" TargetMode="External"/><Relationship Id="rId9" Type="http://schemas.openxmlformats.org/officeDocument/2006/relationships/hyperlink" Target="http://www.ctohe.org/StudntsFamilies.s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1"/>
            <a:ext cx="7848600" cy="762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Sources of Financial Support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8001000" cy="3962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Federal Government - FAFSA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State Government – Gov’s scholarship</a:t>
            </a:r>
          </a:p>
          <a:p>
            <a:pPr algn="l">
              <a:buFont typeface="Arial" pitchFamily="34" charset="0"/>
              <a:buChar char="•"/>
            </a:pPr>
            <a:endParaRPr lang="en-US" sz="2800" dirty="0" smtClean="0"/>
          </a:p>
          <a:p>
            <a:pPr algn="l"/>
            <a:endParaRPr lang="en-US" sz="2800" dirty="0" smtClean="0"/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Colleges &amp; Universities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Private organizations, clubs, schools, community organizations, competitions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4648200"/>
            <a:ext cx="8183880" cy="1051560"/>
          </a:xfrm>
        </p:spPr>
        <p:txBody>
          <a:bodyPr/>
          <a:lstStyle/>
          <a:p>
            <a:r>
              <a:rPr lang="en-US" dirty="0" smtClean="0"/>
              <a:t>Outside Scholarships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Naviance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-scholarships tab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Daily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announcements</a:t>
            </a:r>
          </a:p>
          <a:p>
            <a:pPr marL="0" indent="0"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Common Application – Scholar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Snapp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</a:rPr>
              <a:t>School Counseling Office </a:t>
            </a: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Table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5626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Websites: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6553827" cy="455625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Scholarship engines</a:t>
            </a:r>
          </a:p>
          <a:p>
            <a:r>
              <a:rPr lang="en-US" dirty="0" smtClean="0">
                <a:hlinkClick r:id="rId2"/>
              </a:rPr>
              <a:t>www.Fastweb.com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www.Bigfuture.com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www.finaid.org</a:t>
            </a:r>
            <a:endParaRPr lang="en-US" dirty="0" smtClean="0"/>
          </a:p>
          <a:p>
            <a:r>
              <a:rPr lang="en-US" sz="2400" dirty="0" smtClean="0">
                <a:hlinkClick r:id="rId5"/>
              </a:rPr>
              <a:t>www.scholarships.com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Store Scholarships</a:t>
            </a:r>
          </a:p>
          <a:p>
            <a:pPr>
              <a:buNone/>
            </a:pPr>
            <a:r>
              <a:rPr lang="en-US" sz="2400" dirty="0" smtClean="0">
                <a:hlinkClick r:id="rId6"/>
              </a:rPr>
              <a:t>www.pricechopper.com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hlinkClick r:id="rId7"/>
              </a:rPr>
              <a:t>www.bigy.com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hlinkClick r:id="rId8"/>
              </a:rPr>
              <a:t>http://coca-colascholars.org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486400"/>
            <a:ext cx="7315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9"/>
              </a:rPr>
              <a:t>CT State: 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hlinkClick r:id="rId9"/>
              </a:rPr>
              <a:t>www.ctohe.org/StudntsFamilies.shtml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of aid by source and type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993427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183880" cy="762000"/>
          </a:xfrm>
        </p:spPr>
        <p:txBody>
          <a:bodyPr/>
          <a:lstStyle/>
          <a:p>
            <a:r>
              <a:rPr lang="en-US" dirty="0" smtClean="0"/>
              <a:t>Terms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79248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FAFSA – </a:t>
            </a:r>
            <a:r>
              <a:rPr lang="en-US" sz="2600" u="sng" dirty="0" smtClean="0"/>
              <a:t>F</a:t>
            </a:r>
            <a:r>
              <a:rPr lang="en-US" sz="2600" dirty="0" smtClean="0"/>
              <a:t>ree </a:t>
            </a:r>
            <a:r>
              <a:rPr lang="en-US" sz="2600" u="sng" dirty="0" smtClean="0"/>
              <a:t>A</a:t>
            </a:r>
            <a:r>
              <a:rPr lang="en-US" sz="2600" dirty="0" smtClean="0"/>
              <a:t>pplication for </a:t>
            </a:r>
            <a:r>
              <a:rPr lang="en-US" sz="2600" u="sng" dirty="0" smtClean="0"/>
              <a:t>F</a:t>
            </a:r>
            <a:r>
              <a:rPr lang="en-US" sz="2600" dirty="0" smtClean="0"/>
              <a:t>ederal </a:t>
            </a:r>
            <a:r>
              <a:rPr lang="en-US" sz="2600" u="sng" dirty="0" smtClean="0"/>
              <a:t>S</a:t>
            </a:r>
            <a:r>
              <a:rPr lang="en-US" sz="2600" dirty="0" smtClean="0"/>
              <a:t>tudent </a:t>
            </a:r>
            <a:r>
              <a:rPr lang="en-US" sz="2600" u="sng" dirty="0" smtClean="0"/>
              <a:t>A</a:t>
            </a:r>
            <a:r>
              <a:rPr lang="en-US" sz="2600" dirty="0" smtClean="0"/>
              <a:t>id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dirty="0" smtClean="0"/>
              <a:t>CSS Profile – </a:t>
            </a:r>
            <a:r>
              <a:rPr lang="en-US" sz="2400" dirty="0" smtClean="0"/>
              <a:t>helps colleges get a full picture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COA = Cost of Attendance</a:t>
            </a:r>
          </a:p>
          <a:p>
            <a:pPr>
              <a:buNone/>
            </a:pPr>
            <a:r>
              <a:rPr lang="en-US" sz="2200" i="1" dirty="0" smtClean="0"/>
              <a:t>Tuition &amp; fees, room &amp; board, books, supplies, transportation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600" dirty="0" smtClean="0"/>
              <a:t>EFC =  Expected Family Contribution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Award letter – Your financial aid award explained.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Free Money – Money that doesn’t have to paid back.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4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1:  cost of attendance(COA)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Go to each college website and search for: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COA - EFC = Your need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8288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“NET PRICE CALCULATOR”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Colleges required to provide this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09600"/>
            <a:ext cx="767588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8417560" cy="526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7620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Top 5 things your should know…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346775"/>
            <a:ext cx="7315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Don’t rule out a college because of cost alone.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Compare costs before applying – Net Price Calculator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Complete FAFSA by deadline set by college</a:t>
            </a:r>
          </a:p>
          <a:p>
            <a:pPr lvl="3">
              <a:buFont typeface="Arial" pitchFamily="34" charset="0"/>
              <a:buChar char="•"/>
            </a:pPr>
            <a:r>
              <a:rPr lang="en-US" i="1" dirty="0" smtClean="0">
                <a:solidFill>
                  <a:srgbClr val="0070C0"/>
                </a:solidFill>
              </a:rPr>
              <a:t>Beginning in October</a:t>
            </a:r>
            <a:r>
              <a:rPr lang="en-US" i="1" dirty="0" smtClean="0">
                <a:solidFill>
                  <a:srgbClr val="0070C0"/>
                </a:solidFill>
              </a:rPr>
              <a:t>.</a:t>
            </a:r>
            <a:endParaRPr lang="en-US" i="1" dirty="0" smtClean="0">
              <a:solidFill>
                <a:srgbClr val="0070C0"/>
              </a:solidFill>
            </a:endParaRPr>
          </a:p>
          <a:p>
            <a:pPr lvl="3"/>
            <a:endParaRPr lang="en-US" i="1" dirty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Seek advice from Financial aid experts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Compare financial aid </a:t>
            </a:r>
            <a:r>
              <a:rPr lang="en-US" sz="2400" dirty="0" smtClean="0"/>
              <a:t>awards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YOUR COUNSELOR CAN HELP!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876800"/>
            <a:ext cx="8183880" cy="1051560"/>
          </a:xfrm>
        </p:spPr>
        <p:txBody>
          <a:bodyPr/>
          <a:lstStyle/>
          <a:p>
            <a:r>
              <a:rPr lang="en-US" dirty="0" smtClean="0"/>
              <a:t>Where the $ comes from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based money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Merit Money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Complete FAFSA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Complete other forms required – CSS Profile</a:t>
            </a:r>
          </a:p>
          <a:p>
            <a:endParaRPr lang="en-US" dirty="0" smtClean="0"/>
          </a:p>
          <a:p>
            <a:r>
              <a:rPr lang="en-US" dirty="0" smtClean="0"/>
              <a:t>State Grant if eligible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i="1" u="sng" dirty="0" smtClean="0"/>
              <a:t>Institutional $ from the colleges</a:t>
            </a:r>
          </a:p>
          <a:p>
            <a:endParaRPr lang="en-US" dirty="0" smtClean="0"/>
          </a:p>
          <a:p>
            <a:r>
              <a:rPr lang="en-US" dirty="0" smtClean="0"/>
              <a:t>Private scholarships</a:t>
            </a:r>
          </a:p>
          <a:p>
            <a:endParaRPr lang="en-US" dirty="0" smtClean="0"/>
          </a:p>
          <a:p>
            <a:r>
              <a:rPr lang="en-US" dirty="0" smtClean="0"/>
              <a:t>Competitions, contests, etc.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4400"/>
            <a:ext cx="8183880" cy="1051560"/>
          </a:xfrm>
        </p:spPr>
        <p:txBody>
          <a:bodyPr/>
          <a:lstStyle/>
          <a:p>
            <a:r>
              <a:rPr lang="en-US" dirty="0" smtClean="0"/>
              <a:t>Institutional $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Scholarships</a:t>
            </a:r>
          </a:p>
          <a:p>
            <a:pPr algn="ctr">
              <a:buNone/>
            </a:pPr>
            <a:r>
              <a:rPr lang="en-US" sz="3500" dirty="0" smtClean="0">
                <a:solidFill>
                  <a:srgbClr val="C00000"/>
                </a:solidFill>
              </a:rPr>
              <a:t>Go on the websites for:</a:t>
            </a:r>
          </a:p>
          <a:p>
            <a:pPr>
              <a:buNone/>
            </a:pP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sz="3200" dirty="0" smtClean="0"/>
              <a:t>Qualifications</a:t>
            </a:r>
          </a:p>
          <a:p>
            <a:pPr lvl="1">
              <a:lnSpc>
                <a:spcPct val="200000"/>
              </a:lnSpc>
            </a:pPr>
            <a:r>
              <a:rPr lang="en-US" sz="3200" dirty="0" smtClean="0"/>
              <a:t>Deadlines</a:t>
            </a:r>
          </a:p>
          <a:p>
            <a:pPr lvl="1">
              <a:lnSpc>
                <a:spcPct val="200000"/>
              </a:lnSpc>
            </a:pPr>
            <a:r>
              <a:rPr lang="en-US" sz="3200" dirty="0" smtClean="0"/>
              <a:t>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188</TotalTime>
  <Words>416</Words>
  <Application>Microsoft Office PowerPoint</Application>
  <PresentationFormat>On-screen Show (4:3)</PresentationFormat>
  <Paragraphs>110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 Sources of Financial Support</vt:lpstr>
      <vt:lpstr>Sources of aid by source and type </vt:lpstr>
      <vt:lpstr>Terms to know</vt:lpstr>
      <vt:lpstr>Step 1:  cost of attendance(COA)</vt:lpstr>
      <vt:lpstr>Colleges required to provide this</vt:lpstr>
      <vt:lpstr>PowerPoint Presentation</vt:lpstr>
      <vt:lpstr>PowerPoint Presentation</vt:lpstr>
      <vt:lpstr>Where the $ comes from</vt:lpstr>
      <vt:lpstr>Institutional $</vt:lpstr>
      <vt:lpstr>Outside Scholarships</vt:lpstr>
      <vt:lpstr> Websites: </vt:lpstr>
    </vt:vector>
  </TitlesOfParts>
  <Company>MHIS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Financial Support</dc:title>
  <dc:creator>MHIS</dc:creator>
  <cp:lastModifiedBy>Sheila Nussbaum</cp:lastModifiedBy>
  <cp:revision>21</cp:revision>
  <dcterms:created xsi:type="dcterms:W3CDTF">2014-10-30T15:40:28Z</dcterms:created>
  <dcterms:modified xsi:type="dcterms:W3CDTF">2016-04-28T13:51:38Z</dcterms:modified>
</cp:coreProperties>
</file>