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8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8E0B50-4CF3-4FED-9C0B-25009A4B27FA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DC7A446-5C09-4066-AAC9-D469F1B43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73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/>
                <a:cs typeface="Arial Rounded MT Bold"/>
              </a:rPr>
              <a:t>Comparing College </a:t>
            </a:r>
            <a:r>
              <a:rPr lang="en-US" dirty="0">
                <a:latin typeface="Arial Rounded MT Bold"/>
                <a:cs typeface="Arial Rounded MT Bold"/>
              </a:rPr>
              <a:t>C</a:t>
            </a:r>
            <a:r>
              <a:rPr lang="en-US" dirty="0" smtClean="0">
                <a:latin typeface="Arial Rounded MT Bold"/>
                <a:cs typeface="Arial Rounded MT Bold"/>
              </a:rPr>
              <a:t>osts</a:t>
            </a:r>
            <a:endParaRPr lang="en-US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87936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State Schools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UConn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$27,700 per year              on campus</a:t>
            </a:r>
          </a:p>
          <a:p>
            <a:r>
              <a:rPr lang="en-US" dirty="0" smtClean="0"/>
              <a:t>4 years = $110,600</a:t>
            </a:r>
          </a:p>
          <a:p>
            <a:pPr marL="0" indent="0">
              <a:buNone/>
            </a:pPr>
            <a:r>
              <a:rPr lang="en-US" dirty="0" err="1" smtClean="0"/>
              <a:t>Htfd</a:t>
            </a:r>
            <a:r>
              <a:rPr lang="en-US" dirty="0" smtClean="0"/>
              <a:t>. Campus:</a:t>
            </a:r>
          </a:p>
          <a:p>
            <a:r>
              <a:rPr lang="en-US" dirty="0" smtClean="0"/>
              <a:t>$12,040 per year</a:t>
            </a:r>
          </a:p>
          <a:p>
            <a:r>
              <a:rPr lang="en-US" dirty="0" smtClean="0"/>
              <a:t>4 years w/ Storrs = $79,380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CCSU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$21,400 per year              on campus</a:t>
            </a:r>
          </a:p>
          <a:p>
            <a:r>
              <a:rPr lang="en-US" dirty="0" smtClean="0"/>
              <a:t>$ </a:t>
            </a:r>
            <a:r>
              <a:rPr lang="en-US" dirty="0"/>
              <a:t>9</a:t>
            </a:r>
            <a:r>
              <a:rPr lang="en-US" dirty="0" smtClean="0"/>
              <a:t>,840 </a:t>
            </a:r>
            <a:r>
              <a:rPr lang="en-US" dirty="0" smtClean="0"/>
              <a:t>tuition and fees per year</a:t>
            </a:r>
          </a:p>
          <a:p>
            <a:r>
              <a:rPr lang="en-US" dirty="0" smtClean="0"/>
              <a:t>4 years = $85,600             or </a:t>
            </a:r>
            <a:r>
              <a:rPr lang="en-US" dirty="0" smtClean="0"/>
              <a:t>$</a:t>
            </a:r>
            <a:r>
              <a:rPr lang="en-US" dirty="0" smtClean="0"/>
              <a:t>39,360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18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Community Colleges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College cost</a:t>
            </a:r>
          </a:p>
          <a:p>
            <a:r>
              <a:rPr lang="en-US" dirty="0" smtClean="0"/>
              <a:t>$2100 per semester full time</a:t>
            </a:r>
          </a:p>
          <a:p>
            <a:r>
              <a:rPr lang="en-US" dirty="0" smtClean="0"/>
              <a:t>4 semesters = $8,400</a:t>
            </a:r>
          </a:p>
          <a:p>
            <a:r>
              <a:rPr lang="en-US" dirty="0" smtClean="0"/>
              <a:t>With transfer to UConn: 4 yrs. = $63,700</a:t>
            </a:r>
          </a:p>
          <a:p>
            <a:r>
              <a:rPr lang="en-US" dirty="0" smtClean="0"/>
              <a:t>With transfer to CCSU (commuter) = </a:t>
            </a:r>
            <a:r>
              <a:rPr lang="en-US" dirty="0" smtClean="0"/>
              <a:t>$28,080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7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Colleges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Springfield College</a:t>
            </a:r>
          </a:p>
          <a:p>
            <a:r>
              <a:rPr lang="en-US" dirty="0" smtClean="0"/>
              <a:t>$33,500 per year + $11,200 R&amp;B</a:t>
            </a:r>
          </a:p>
          <a:p>
            <a:r>
              <a:rPr lang="en-US" dirty="0" smtClean="0"/>
              <a:t>4 years = $134,000 as commuter</a:t>
            </a:r>
          </a:p>
          <a:p>
            <a:r>
              <a:rPr lang="en-US" dirty="0" smtClean="0"/>
              <a:t>Or $178,800 on campus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Trinity College</a:t>
            </a:r>
          </a:p>
          <a:p>
            <a:r>
              <a:rPr lang="en-US" dirty="0" smtClean="0"/>
              <a:t>$49,500 per year + $12,600 R&amp;B</a:t>
            </a:r>
          </a:p>
          <a:p>
            <a:r>
              <a:rPr lang="en-US" dirty="0" smtClean="0"/>
              <a:t>4 years = $198,000 as commuter</a:t>
            </a:r>
          </a:p>
          <a:p>
            <a:r>
              <a:rPr lang="en-US" dirty="0" smtClean="0"/>
              <a:t>Or $248,400 on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9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Consider your earning power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Teacher - $45,200  (@$2750 Take home)</a:t>
            </a:r>
          </a:p>
          <a:p>
            <a:r>
              <a:rPr lang="en-US" dirty="0" smtClean="0"/>
              <a:t>Biochemist - $70,150</a:t>
            </a:r>
          </a:p>
          <a:p>
            <a:r>
              <a:rPr lang="en-US" dirty="0" smtClean="0"/>
              <a:t>Forensic science tech - $49,320</a:t>
            </a:r>
          </a:p>
          <a:p>
            <a:r>
              <a:rPr lang="en-US" dirty="0" smtClean="0"/>
              <a:t>Sociologist (MA) - $70,760 (@$4794 take home)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13% tax for IRA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Other deductions include state tax, </a:t>
            </a:r>
            <a:r>
              <a:rPr lang="en-US" dirty="0" err="1" smtClean="0"/>
              <a:t>Soc.Sec</a:t>
            </a:r>
            <a:r>
              <a:rPr lang="en-US" dirty="0" smtClean="0"/>
              <a:t>., health ins., retirement (5%)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89" y="1803552"/>
            <a:ext cx="3566160" cy="430371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Housing - $1200/mo.</a:t>
            </a:r>
          </a:p>
          <a:p>
            <a:r>
              <a:rPr lang="en-US" dirty="0" smtClean="0"/>
              <a:t>Car - $180/</a:t>
            </a:r>
            <a:r>
              <a:rPr lang="en-US" dirty="0" err="1" smtClean="0"/>
              <a:t>mo</a:t>
            </a:r>
            <a:endParaRPr lang="en-US" dirty="0" smtClean="0"/>
          </a:p>
          <a:p>
            <a:r>
              <a:rPr lang="en-US" dirty="0" smtClean="0"/>
              <a:t>Food - $450/</a:t>
            </a:r>
            <a:r>
              <a:rPr lang="en-US" dirty="0" err="1" smtClean="0"/>
              <a:t>mo</a:t>
            </a:r>
            <a:endParaRPr lang="en-US" dirty="0" smtClean="0"/>
          </a:p>
          <a:p>
            <a:r>
              <a:rPr lang="en-US" dirty="0" smtClean="0"/>
              <a:t>Insurance - $165/</a:t>
            </a:r>
            <a:r>
              <a:rPr lang="en-US" dirty="0" err="1" smtClean="0"/>
              <a:t>mo</a:t>
            </a:r>
            <a:endParaRPr lang="en-US" dirty="0" smtClean="0"/>
          </a:p>
          <a:p>
            <a:r>
              <a:rPr lang="en-US" dirty="0" err="1" smtClean="0"/>
              <a:t>Ent</a:t>
            </a:r>
            <a:r>
              <a:rPr lang="en-US" dirty="0" smtClean="0"/>
              <a:t>., pers. Exp., clothes- $400/</a:t>
            </a:r>
            <a:r>
              <a:rPr lang="en-US" dirty="0" err="1" smtClean="0"/>
              <a:t>mo</a:t>
            </a:r>
            <a:endParaRPr lang="en-US" dirty="0" smtClean="0"/>
          </a:p>
          <a:p>
            <a:r>
              <a:rPr lang="en-US" dirty="0" smtClean="0"/>
              <a:t>Student loan -$200-$400/mo</a:t>
            </a:r>
          </a:p>
          <a:p>
            <a:r>
              <a:rPr lang="en-US" dirty="0" smtClean="0"/>
              <a:t>total$ $2430-$2830/mo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1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Ability to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b="1" dirty="0" smtClean="0"/>
              <a:t>Family Contribution</a:t>
            </a:r>
          </a:p>
          <a:p>
            <a:r>
              <a:rPr lang="en-US" sz="2800" dirty="0" smtClean="0"/>
              <a:t>Look at EFC</a:t>
            </a:r>
          </a:p>
          <a:p>
            <a:r>
              <a:rPr lang="en-US" sz="2800" dirty="0" smtClean="0"/>
              <a:t>Consider any further education beyond BS/BA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b="1" dirty="0" smtClean="0"/>
              <a:t>Financial Aid Package</a:t>
            </a:r>
          </a:p>
          <a:p>
            <a:pPr algn="ctr"/>
            <a:r>
              <a:rPr lang="en-US" sz="2800" dirty="0" smtClean="0"/>
              <a:t>Free money vs. loans</a:t>
            </a:r>
          </a:p>
          <a:p>
            <a:r>
              <a:rPr lang="en-US" sz="2800" dirty="0" smtClean="0"/>
              <a:t>Federal grants</a:t>
            </a:r>
          </a:p>
          <a:p>
            <a:r>
              <a:rPr lang="en-US" sz="2800" dirty="0" smtClean="0"/>
              <a:t>Institutional grants and scholarships</a:t>
            </a:r>
          </a:p>
          <a:p>
            <a:r>
              <a:rPr lang="en-US" sz="2800" dirty="0" smtClean="0"/>
              <a:t>Private scholarships</a:t>
            </a:r>
          </a:p>
          <a:p>
            <a:r>
              <a:rPr lang="en-US" sz="2800" dirty="0" smtClean="0"/>
              <a:t>Low interest loans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193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Cost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cost of institution for 1 year</a:t>
            </a:r>
          </a:p>
          <a:p>
            <a:pPr lvl="1"/>
            <a:r>
              <a:rPr lang="en-US" dirty="0" smtClean="0"/>
              <a:t>(tuition &amp; fees + Room &amp; board )</a:t>
            </a:r>
          </a:p>
          <a:p>
            <a:r>
              <a:rPr lang="en-US" dirty="0" smtClean="0"/>
              <a:t>Subtract free money offered by your package</a:t>
            </a:r>
          </a:p>
          <a:p>
            <a:pPr lvl="1"/>
            <a:r>
              <a:rPr lang="en-US" dirty="0" smtClean="0"/>
              <a:t>(include Hartford Promise, any special offers for being a Hartford resident, any other scholarships)</a:t>
            </a:r>
            <a:endParaRPr lang="en-US" dirty="0"/>
          </a:p>
          <a:p>
            <a:r>
              <a:rPr lang="en-US" dirty="0" smtClean="0"/>
              <a:t>= Total cost to family (Is this figure less than or = to EFC?</a:t>
            </a:r>
          </a:p>
        </p:txBody>
      </p:sp>
    </p:spTree>
    <p:extLst>
      <p:ext uri="{BB962C8B-B14F-4D97-AF65-F5344CB8AC3E}">
        <p14:creationId xmlns:p14="http://schemas.microsoft.com/office/powerpoint/2010/main" val="55847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does each school fall in the hierarchy of choice – personal preference?</a:t>
            </a:r>
          </a:p>
          <a:p>
            <a:r>
              <a:rPr lang="en-US" dirty="0" smtClean="0"/>
              <a:t>Which schools have an appropriate major?</a:t>
            </a:r>
          </a:p>
          <a:p>
            <a:r>
              <a:rPr lang="en-US" dirty="0" smtClean="0"/>
              <a:t>Which schools offer the best opportunities?</a:t>
            </a:r>
          </a:p>
          <a:p>
            <a:r>
              <a:rPr lang="en-US" dirty="0" smtClean="0"/>
              <a:t>Which cost-saving schools will </a:t>
            </a:r>
            <a:r>
              <a:rPr lang="en-US" smtClean="0"/>
              <a:t>best meet his/her needs?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59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137</TotalTime>
  <Words>367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Comparing College Costs</vt:lpstr>
      <vt:lpstr>Cost of State Schools</vt:lpstr>
      <vt:lpstr>Using our Community Colleges</vt:lpstr>
      <vt:lpstr>Private Colleges</vt:lpstr>
      <vt:lpstr>Consider your earning power</vt:lpstr>
      <vt:lpstr>Consider Ability to Pay</vt:lpstr>
      <vt:lpstr>Calculating Cost</vt:lpstr>
      <vt:lpstr>Consider Interest</vt:lpstr>
    </vt:vector>
  </TitlesOfParts>
  <Company>HPS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College Costs</dc:title>
  <dc:creator>HMTCA HMTCA</dc:creator>
  <cp:lastModifiedBy>Sheila Nussbaum</cp:lastModifiedBy>
  <cp:revision>14</cp:revision>
  <cp:lastPrinted>2016-05-05T14:36:17Z</cp:lastPrinted>
  <dcterms:created xsi:type="dcterms:W3CDTF">2016-05-03T13:43:54Z</dcterms:created>
  <dcterms:modified xsi:type="dcterms:W3CDTF">2016-05-10T12:04:42Z</dcterms:modified>
</cp:coreProperties>
</file>